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Lst>
  <p:notesMasterIdLst>
    <p:notesMasterId r:id="rId54"/>
  </p:notesMasterIdLst>
  <p:handoutMasterIdLst>
    <p:handoutMasterId r:id="rId55"/>
  </p:handoutMasterIdLst>
  <p:sldIdLst>
    <p:sldId id="402" r:id="rId2"/>
    <p:sldId id="483" r:id="rId3"/>
    <p:sldId id="481" r:id="rId4"/>
    <p:sldId id="482" r:id="rId5"/>
    <p:sldId id="484" r:id="rId6"/>
    <p:sldId id="536" r:id="rId7"/>
    <p:sldId id="535" r:id="rId8"/>
    <p:sldId id="271" r:id="rId9"/>
    <p:sldId id="397" r:id="rId10"/>
    <p:sldId id="485" r:id="rId11"/>
    <p:sldId id="562" r:id="rId12"/>
    <p:sldId id="504" r:id="rId13"/>
    <p:sldId id="602" r:id="rId14"/>
    <p:sldId id="596" r:id="rId15"/>
    <p:sldId id="603" r:id="rId16"/>
    <p:sldId id="597" r:id="rId17"/>
    <p:sldId id="600" r:id="rId18"/>
    <p:sldId id="599" r:id="rId19"/>
    <p:sldId id="598" r:id="rId20"/>
    <p:sldId id="601" r:id="rId21"/>
    <p:sldId id="590" r:id="rId22"/>
    <p:sldId id="513" r:id="rId23"/>
    <p:sldId id="514" r:id="rId24"/>
    <p:sldId id="516" r:id="rId25"/>
    <p:sldId id="568" r:id="rId26"/>
    <p:sldId id="572" r:id="rId27"/>
    <p:sldId id="515" r:id="rId28"/>
    <p:sldId id="518" r:id="rId29"/>
    <p:sldId id="570" r:id="rId30"/>
    <p:sldId id="571" r:id="rId31"/>
    <p:sldId id="556" r:id="rId32"/>
    <p:sldId id="573" r:id="rId33"/>
    <p:sldId id="574" r:id="rId34"/>
    <p:sldId id="521" r:id="rId35"/>
    <p:sldId id="577" r:id="rId36"/>
    <p:sldId id="578" r:id="rId37"/>
    <p:sldId id="575" r:id="rId38"/>
    <p:sldId id="576" r:id="rId39"/>
    <p:sldId id="579" r:id="rId40"/>
    <p:sldId id="580" r:id="rId41"/>
    <p:sldId id="563" r:id="rId42"/>
    <p:sldId id="564" r:id="rId43"/>
    <p:sldId id="565" r:id="rId44"/>
    <p:sldId id="566" r:id="rId45"/>
    <p:sldId id="584" r:id="rId46"/>
    <p:sldId id="585" r:id="rId47"/>
    <p:sldId id="586" r:id="rId48"/>
    <p:sldId id="587" r:id="rId49"/>
    <p:sldId id="591" r:id="rId50"/>
    <p:sldId id="592" r:id="rId51"/>
    <p:sldId id="588" r:id="rId52"/>
    <p:sldId id="589"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0F0F0"/>
    <a:srgbClr val="E9EBF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686" autoAdjust="0"/>
    <p:restoredTop sz="88218" autoAdjust="0"/>
  </p:normalViewPr>
  <p:slideViewPr>
    <p:cSldViewPr snapToGrid="0" snapToObjects="1" showGuides="1">
      <p:cViewPr varScale="1">
        <p:scale>
          <a:sx n="84" d="100"/>
          <a:sy n="84" d="100"/>
        </p:scale>
        <p:origin x="184" y="11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0"/>
    </p:cViewPr>
  </p:sorterViewPr>
  <p:notesViewPr>
    <p:cSldViewPr snapToGrid="0" snapToObjects="1">
      <p:cViewPr varScale="1">
        <p:scale>
          <a:sx n="95" d="100"/>
          <a:sy n="95" d="100"/>
        </p:scale>
        <p:origin x="3720"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EA7A17-B0E1-7340-BA27-DD2AB9B55580}" type="datetimeFigureOut">
              <a:rPr lang="en-US" smtClean="0"/>
              <a:t>1/28/18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1D09FA-C55A-F94E-9171-27FD370173E8}" type="slidenum">
              <a:rPr lang="en-US" smtClean="0"/>
              <a:t>‹#›</a:t>
            </a:fld>
            <a:endParaRPr lang="en-US"/>
          </a:p>
        </p:txBody>
      </p:sp>
    </p:spTree>
    <p:extLst>
      <p:ext uri="{BB962C8B-B14F-4D97-AF65-F5344CB8AC3E}">
        <p14:creationId xmlns:p14="http://schemas.microsoft.com/office/powerpoint/2010/main" val="373219433"/>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10.png>
</file>

<file path=ppt/media/image11.png>
</file>

<file path=ppt/media/image12.jpeg>
</file>

<file path=ppt/media/image13.png>
</file>

<file path=ppt/media/image17.tiff>
</file>

<file path=ppt/media/image18.tiff>
</file>

<file path=ppt/media/image2.tiff>
</file>

<file path=ppt/media/image22.tiff>
</file>

<file path=ppt/media/image23.jpg>
</file>

<file path=ppt/media/image3.tiff>
</file>

<file path=ppt/media/image4.jpg>
</file>

<file path=ppt/media/image5.tiff>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Helvetica Neue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Helvetica Neue Regular" charset="0"/>
              </a:defRPr>
            </a:lvl1pPr>
          </a:lstStyle>
          <a:p>
            <a:fld id="{E79F04AE-50C4-9448-A90C-6014DA8721B5}" type="datetimeFigureOut">
              <a:rPr lang="en-US" smtClean="0"/>
              <a:pPr/>
              <a:t>1/28/18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Helvetica Neue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Helvetica Neue Regular" charset="0"/>
              </a:defRPr>
            </a:lvl1pPr>
          </a:lstStyle>
          <a:p>
            <a:fld id="{2032B9E8-698A-8948-9227-39339D245734}" type="slidenum">
              <a:rPr lang="en-US" smtClean="0"/>
              <a:pPr/>
              <a:t>‹#›</a:t>
            </a:fld>
            <a:endParaRPr lang="en-US" dirty="0"/>
          </a:p>
        </p:txBody>
      </p:sp>
    </p:spTree>
    <p:extLst>
      <p:ext uri="{BB962C8B-B14F-4D97-AF65-F5344CB8AC3E}">
        <p14:creationId xmlns:p14="http://schemas.microsoft.com/office/powerpoint/2010/main" val="793862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Helvetica Neue Regular" charset="0"/>
        <a:ea typeface="+mn-ea"/>
        <a:cs typeface="+mn-cs"/>
      </a:defRPr>
    </a:lvl1pPr>
    <a:lvl2pPr marL="457200" algn="l" defTabSz="914400" rtl="0" eaLnBrk="1" latinLnBrk="0" hangingPunct="1">
      <a:defRPr sz="1200" b="0" i="0" kern="1200">
        <a:solidFill>
          <a:schemeClr val="tx1"/>
        </a:solidFill>
        <a:latin typeface="Helvetica Neue Regular" charset="0"/>
        <a:ea typeface="+mn-ea"/>
        <a:cs typeface="+mn-cs"/>
      </a:defRPr>
    </a:lvl2pPr>
    <a:lvl3pPr marL="914400" algn="l" defTabSz="914400" rtl="0" eaLnBrk="1" latinLnBrk="0" hangingPunct="1">
      <a:defRPr sz="1200" b="0" i="0" kern="1200">
        <a:solidFill>
          <a:schemeClr val="tx1"/>
        </a:solidFill>
        <a:latin typeface="Helvetica Neue Regular" charset="0"/>
        <a:ea typeface="+mn-ea"/>
        <a:cs typeface="+mn-cs"/>
      </a:defRPr>
    </a:lvl3pPr>
    <a:lvl4pPr marL="1371600" algn="l" defTabSz="914400" rtl="0" eaLnBrk="1" latinLnBrk="0" hangingPunct="1">
      <a:defRPr sz="1200" b="0" i="0" kern="1200">
        <a:solidFill>
          <a:schemeClr val="tx1"/>
        </a:solidFill>
        <a:latin typeface="Helvetica Neue Regular" charset="0"/>
        <a:ea typeface="+mn-ea"/>
        <a:cs typeface="+mn-cs"/>
      </a:defRPr>
    </a:lvl4pPr>
    <a:lvl5pPr marL="1828800" algn="l" defTabSz="914400" rtl="0" eaLnBrk="1" latinLnBrk="0" hangingPunct="1">
      <a:defRPr sz="1200" b="0" i="0" kern="1200">
        <a:solidFill>
          <a:schemeClr val="tx1"/>
        </a:solidFill>
        <a:latin typeface="Helvetica Neue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a:t>John Tukey, Princeton mathematician and statistician, inventor of the Fast Fourier Transform and father of Exploratory</a:t>
            </a:r>
            <a:r>
              <a:rPr lang="en-US" baseline="0" dirty="0"/>
              <a:t> Data Analysis.  Also coined the word “bit”.</a:t>
            </a:r>
          </a:p>
          <a:p>
            <a:pPr>
              <a:spcBef>
                <a:spcPts val="0"/>
              </a:spcBef>
              <a:buNone/>
            </a:pPr>
            <a:endParaRPr lang="en-US" baseline="0" dirty="0"/>
          </a:p>
          <a:p>
            <a:pPr>
              <a:spcBef>
                <a:spcPts val="0"/>
              </a:spcBef>
              <a:buNone/>
            </a:pPr>
            <a:r>
              <a:rPr lang="en-US" baseline="0" dirty="0"/>
              <a:t>Emphasis courtesy Jeff </a:t>
            </a:r>
            <a:r>
              <a:rPr lang="en-US" baseline="0" dirty="0" err="1"/>
              <a:t>Heer</a:t>
            </a:r>
            <a:r>
              <a:rPr lang="en-US" baseline="0" dirty="0"/>
              <a:t>, U. Washington</a:t>
            </a:r>
            <a:endParaRPr dirty="0"/>
          </a:p>
        </p:txBody>
      </p:sp>
      <p:sp>
        <p:nvSpPr>
          <p:cNvPr id="476" name="Shape 4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8785397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49</a:t>
            </a:fld>
            <a:endParaRPr lang="en-US" dirty="0"/>
          </a:p>
        </p:txBody>
      </p:sp>
    </p:spTree>
    <p:extLst>
      <p:ext uri="{BB962C8B-B14F-4D97-AF65-F5344CB8AC3E}">
        <p14:creationId xmlns:p14="http://schemas.microsoft.com/office/powerpoint/2010/main" val="4242362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a:t>Contrast to</a:t>
            </a:r>
            <a:r>
              <a:rPr lang="en-US" baseline="0" dirty="0"/>
              <a:t> confirmatory data analysis (statistical hypothesis testing)</a:t>
            </a:r>
          </a:p>
          <a:p>
            <a:pPr>
              <a:spcBef>
                <a:spcPts val="0"/>
              </a:spcBef>
              <a:buNone/>
            </a:pPr>
            <a:endParaRPr dirty="0"/>
          </a:p>
        </p:txBody>
      </p:sp>
      <p:sp>
        <p:nvSpPr>
          <p:cNvPr id="476" name="Shape 4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56184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16</a:t>
            </a:fld>
            <a:endParaRPr lang="en-US" dirty="0"/>
          </a:p>
        </p:txBody>
      </p:sp>
    </p:spTree>
    <p:extLst>
      <p:ext uri="{BB962C8B-B14F-4D97-AF65-F5344CB8AC3E}">
        <p14:creationId xmlns:p14="http://schemas.microsoft.com/office/powerpoint/2010/main" val="821967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7545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txBody>
          <a:bodyPr/>
          <a:lstStyle/>
          <a:p>
            <a:r>
              <a:rPr lang="en-US" sz="2200">
                <a:latin typeface="Lucida Grande" charset="0"/>
                <a:cs typeface="Lucida Grande" charset="0"/>
                <a:sym typeface="Lucida Grande" charset="0"/>
              </a:rPr>
              <a:t>anything in brackets is markup; only 4 pieces of information</a:t>
            </a:r>
          </a:p>
        </p:txBody>
      </p:sp>
    </p:spTree>
    <p:extLst>
      <p:ext uri="{BB962C8B-B14F-4D97-AF65-F5344CB8AC3E}">
        <p14:creationId xmlns:p14="http://schemas.microsoft.com/office/powerpoint/2010/main" val="1992195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21</a:t>
            </a:fld>
            <a:endParaRPr lang="en-US" dirty="0"/>
          </a:p>
        </p:txBody>
      </p:sp>
    </p:spTree>
    <p:extLst>
      <p:ext uri="{BB962C8B-B14F-4D97-AF65-F5344CB8AC3E}">
        <p14:creationId xmlns:p14="http://schemas.microsoft.com/office/powerpoint/2010/main" val="2063089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 (maybe ordinal?), B (sometimes treated as quantitative), A</a:t>
            </a:r>
          </a:p>
        </p:txBody>
      </p:sp>
      <p:sp>
        <p:nvSpPr>
          <p:cNvPr id="4" name="Slide Number Placeholder 3"/>
          <p:cNvSpPr>
            <a:spLocks noGrp="1"/>
          </p:cNvSpPr>
          <p:nvPr>
            <p:ph type="sldNum" sz="quarter" idx="10"/>
          </p:nvPr>
        </p:nvSpPr>
        <p:spPr/>
        <p:txBody>
          <a:bodyPr/>
          <a:lstStyle/>
          <a:p>
            <a:fld id="{2032B9E8-698A-8948-9227-39339D245734}" type="slidenum">
              <a:rPr lang="en-US" smtClean="0"/>
              <a:pPr/>
              <a:t>23</a:t>
            </a:fld>
            <a:endParaRPr lang="en-US" dirty="0"/>
          </a:p>
        </p:txBody>
      </p:sp>
    </p:spTree>
    <p:extLst>
      <p:ext uri="{BB962C8B-B14F-4D97-AF65-F5344CB8AC3E}">
        <p14:creationId xmlns:p14="http://schemas.microsoft.com/office/powerpoint/2010/main" val="634871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24</a:t>
            </a:fld>
            <a:endParaRPr lang="en-US" dirty="0"/>
          </a:p>
        </p:txBody>
      </p:sp>
    </p:spTree>
    <p:extLst>
      <p:ext uri="{BB962C8B-B14F-4D97-AF65-F5344CB8AC3E}">
        <p14:creationId xmlns:p14="http://schemas.microsoft.com/office/powerpoint/2010/main" val="1149514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28</a:t>
            </a:fld>
            <a:endParaRPr lang="en-US" dirty="0"/>
          </a:p>
        </p:txBody>
      </p:sp>
    </p:spTree>
    <p:extLst>
      <p:ext uri="{BB962C8B-B14F-4D97-AF65-F5344CB8AC3E}">
        <p14:creationId xmlns:p14="http://schemas.microsoft.com/office/powerpoint/2010/main" val="1288242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numbers,</a:t>
            </a:r>
            <a:r>
              <a:rPr lang="en-US" baseline="0" dirty="0"/>
              <a:t> large outliers, failed parsing </a:t>
            </a:r>
            <a:r>
              <a:rPr lang="mr-IN" baseline="0" dirty="0"/>
              <a:t>…</a:t>
            </a:r>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38</a:t>
            </a:fld>
            <a:endParaRPr lang="en-US" dirty="0"/>
          </a:p>
        </p:txBody>
      </p:sp>
    </p:spTree>
    <p:extLst>
      <p:ext uri="{BB962C8B-B14F-4D97-AF65-F5344CB8AC3E}">
        <p14:creationId xmlns:p14="http://schemas.microsoft.com/office/powerpoint/2010/main" val="2034837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a:uFillTx/>
              </a:rPr>
              <a:t>Click to edit Master subtitle style</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CBEDB6FC-AD6B-D04B-9886-FBA5C0D2176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CBEDB6FC-AD6B-D04B-9886-FBA5C0D2176A}" type="datetimeFigureOut">
              <a:rPr lang="en-US" smtClean="0"/>
              <a:t>1/28/18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CBEDB6FC-AD6B-D04B-9886-FBA5C0D2176A}" type="datetimeFigureOut">
              <a:rPr lang="en-US" smtClean="0"/>
              <a:t>1/28/18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EDB6FC-AD6B-D04B-9886-FBA5C0D2176A}" type="datetimeFigureOut">
              <a:rPr lang="en-US" smtClean="0"/>
              <a:t>1/28/18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CBEDB6FC-AD6B-D04B-9886-FBA5C0D2176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r>
              <a:rPr lang="en-US">
                <a:uFillTx/>
              </a:rPr>
              <a:t>Drag picture to placeholder or click icon to add</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CBEDB6FC-AD6B-D04B-9886-FBA5C0D2176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CBEDB6FC-AD6B-D04B-9886-FBA5C0D2176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CBEDB6FC-AD6B-D04B-9886-FBA5C0D2176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a:uFillTx/>
              </a:rPr>
              <a:t>Click to edit Master title style</a:t>
            </a:r>
            <a:endParaRPr lang="en-US" dirty="0">
              <a:uFillTx/>
            </a:endParaRP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fld id="{CBEDB6FC-AD6B-D04B-9886-FBA5C0D2176A}" type="datetimeFigureOut">
              <a:rPr lang="en-US" smtClean="0"/>
              <a:pPr/>
              <a:t>1/28/18</a:t>
            </a:fld>
            <a:endParaRPr lang="en-US" dirty="0"/>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endParaRPr lang="en-US" dirty="0"/>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a:uFillTx/>
              </a:rPr>
              <a:t>Click to edit Master title style</a:t>
            </a:r>
            <a:endParaRPr lang="en-US" dirty="0">
              <a:uFillTx/>
            </a:endParaRP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fld id="{CBEDB6FC-AD6B-D04B-9886-FBA5C0D2176A}" type="datetimeFigureOut">
              <a:rPr lang="en-US" smtClean="0"/>
              <a:pPr/>
              <a:t>1/28/18</a:t>
            </a:fld>
            <a:endParaRPr lang="en-US" dirty="0"/>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endParaRPr lang="en-US" dirty="0"/>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Tree>
    <p:extLst>
      <p:ext uri="{BB962C8B-B14F-4D97-AF65-F5344CB8AC3E}">
        <p14:creationId xmlns:p14="http://schemas.microsoft.com/office/powerpoint/2010/main" val="1510520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
        <p:nvSpPr>
          <p:cNvPr id="7" name="TextBox 6"/>
          <p:cNvSpPr txBox="1">
            <a:spLocks/>
          </p:cNvSpPr>
          <p:nvPr/>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endParaRPr lang="en-US" dirty="0">
              <a:uFillTx/>
            </a:endParaRP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CBEDB6FC-AD6B-D04B-9886-FBA5C0D2176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1/28/18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fld id="{CBEDB6FC-AD6B-D04B-9886-FBA5C0D2176A}" type="datetimeFigureOut">
              <a:rPr lang="en-US" smtClean="0"/>
              <a:pPr/>
              <a:t>1/28/18</a:t>
            </a:fld>
            <a:endParaRPr lang="en-US"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endParaRPr lang="en-US" dirty="0"/>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fld id="{4A0C7E77-65BD-CE4E-8599-E46F6A811671}" type="slidenum">
              <a:rPr lang="en-US" smtClean="0"/>
              <a:pPr/>
              <a:t>‹#›</a:t>
            </a:fld>
            <a:endParaRPr lang="en-US" dirty="0"/>
          </a:p>
        </p:txBody>
      </p:sp>
    </p:spTree>
    <p:extLst>
      <p:ext uri="{BB962C8B-B14F-4D97-AF65-F5344CB8AC3E}">
        <p14:creationId xmlns:p14="http://schemas.microsoft.com/office/powerpoint/2010/main" val="146948131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hyperlink" Target="mailto:jegonzal@cs.berkeley.edu" TargetMode="Externa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anson.ucdavis.edu/cours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4.xml"/><Relationship Id="rId4" Type="http://schemas.openxmlformats.org/officeDocument/2006/relationships/image" Target="../media/image5.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4.xml"/><Relationship Id="rId4" Type="http://schemas.openxmlformats.org/officeDocument/2006/relationships/image" Target="../media/image6.tiff"/></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17196" y="18601"/>
            <a:ext cx="10764822" cy="4076701"/>
          </a:xfrm>
        </p:spPr>
        <p:txBody>
          <a:bodyPr anchor="ctr">
            <a:normAutofit/>
          </a:bodyPr>
          <a:lstStyle/>
          <a:p>
            <a:pPr algn="l"/>
            <a:r>
              <a:rPr lang="en-US" b="1" dirty="0">
                <a:uFillTx/>
              </a:rPr>
              <a:t>Data 100</a:t>
            </a:r>
            <a:br>
              <a:rPr lang="en-US" b="1" dirty="0">
                <a:uFillTx/>
              </a:rPr>
            </a:br>
            <a:r>
              <a:rPr lang="en-US" sz="5400" i="1" dirty="0">
                <a:uFillTx/>
              </a:rPr>
              <a:t>Lecture 4: Data Cleaning &amp;</a:t>
            </a:r>
            <a:br>
              <a:rPr lang="en-US" sz="5400" i="1" dirty="0">
                <a:uFillTx/>
              </a:rPr>
            </a:br>
            <a:r>
              <a:rPr lang="en-US" sz="5400" i="1" dirty="0"/>
              <a:t>Exploratory Data Analysis</a:t>
            </a:r>
            <a:endParaRPr lang="en-US" sz="5400" i="1" dirty="0">
              <a:uFillTx/>
            </a:endParaRPr>
          </a:p>
        </p:txBody>
      </p:sp>
      <p:sp>
        <p:nvSpPr>
          <p:cNvPr id="5" name="Subtitle 4"/>
          <p:cNvSpPr>
            <a:spLocks noGrp="1"/>
          </p:cNvSpPr>
          <p:nvPr>
            <p:ph type="subTitle" idx="1"/>
          </p:nvPr>
        </p:nvSpPr>
        <p:spPr>
          <a:xfrm>
            <a:off x="832236" y="4001722"/>
            <a:ext cx="8338783" cy="2370181"/>
          </a:xfrm>
        </p:spPr>
        <p:txBody>
          <a:bodyPr>
            <a:noAutofit/>
          </a:bodyPr>
          <a:lstStyle/>
          <a:p>
            <a:pPr algn="l">
              <a:lnSpc>
                <a:spcPct val="150000"/>
              </a:lnSpc>
              <a:spcBef>
                <a:spcPts val="0"/>
              </a:spcBef>
            </a:pPr>
            <a:r>
              <a:rPr lang="en-US" sz="1600" dirty="0">
                <a:uFillTx/>
              </a:rPr>
              <a:t>Slides by:</a:t>
            </a:r>
          </a:p>
          <a:p>
            <a:pPr algn="l">
              <a:lnSpc>
                <a:spcPct val="150000"/>
              </a:lnSpc>
              <a:spcBef>
                <a:spcPts val="0"/>
              </a:spcBef>
            </a:pPr>
            <a:r>
              <a:rPr lang="en-US" sz="1600" b="1" dirty="0"/>
              <a:t>Joseph E. Gonzalez, </a:t>
            </a:r>
            <a:r>
              <a:rPr lang="en-US" sz="1600" b="1" dirty="0">
                <a:uFillTx/>
              </a:rPr>
              <a:t>Deb Nolan, &amp; Joe </a:t>
            </a:r>
            <a:r>
              <a:rPr lang="en-US" sz="1600" b="1" dirty="0" err="1">
                <a:uFillTx/>
              </a:rPr>
              <a:t>Hellerstein</a:t>
            </a:r>
            <a:endParaRPr lang="en-US" sz="1600" b="1" dirty="0"/>
          </a:p>
          <a:p>
            <a:pPr algn="l">
              <a:lnSpc>
                <a:spcPct val="150000"/>
              </a:lnSpc>
              <a:spcBef>
                <a:spcPts val="0"/>
              </a:spcBef>
            </a:pPr>
            <a:r>
              <a:rPr lang="en-US" sz="1600" dirty="0">
                <a:hlinkClick r:id="rId2"/>
              </a:rPr>
              <a:t>jegonzal@berkeley.edu</a:t>
            </a:r>
          </a:p>
          <a:p>
            <a:pPr algn="l">
              <a:lnSpc>
                <a:spcPct val="150000"/>
              </a:lnSpc>
              <a:spcBef>
                <a:spcPts val="0"/>
              </a:spcBef>
            </a:pPr>
            <a:r>
              <a:rPr lang="en-US" sz="1600" dirty="0">
                <a:hlinkClick r:id="rId2"/>
              </a:rPr>
              <a:t>deborah_nolan</a:t>
            </a:r>
            <a:r>
              <a:rPr lang="en-US" sz="1600" dirty="0">
                <a:uFillTx/>
                <a:hlinkClick r:id="rId2"/>
              </a:rPr>
              <a:t>@berkeley.edu</a:t>
            </a:r>
          </a:p>
          <a:p>
            <a:pPr algn="l">
              <a:lnSpc>
                <a:spcPct val="150000"/>
              </a:lnSpc>
              <a:spcBef>
                <a:spcPts val="0"/>
              </a:spcBef>
            </a:pPr>
            <a:r>
              <a:rPr lang="en-US" sz="1600" dirty="0">
                <a:hlinkClick r:id="rId2"/>
              </a:rPr>
              <a:t>hellerstein@berkeley.edu</a:t>
            </a:r>
          </a:p>
          <a:p>
            <a:pPr algn="l">
              <a:lnSpc>
                <a:spcPct val="150000"/>
              </a:lnSpc>
              <a:spcBef>
                <a:spcPts val="0"/>
              </a:spcBef>
            </a:pPr>
            <a:endParaRPr lang="en-US" sz="1600" dirty="0">
              <a:uFillTx/>
              <a:hlinkClick r:id="rId2"/>
            </a:endParaRPr>
          </a:p>
          <a:p>
            <a:pPr algn="l">
              <a:lnSpc>
                <a:spcPct val="150000"/>
              </a:lnSpc>
              <a:spcBef>
                <a:spcPts val="0"/>
              </a:spcBef>
            </a:pPr>
            <a:endParaRPr lang="en-US" sz="1600" dirty="0">
              <a:uFillTx/>
            </a:endParaRPr>
          </a:p>
        </p:txBody>
      </p:sp>
      <p:cxnSp>
        <p:nvCxnSpPr>
          <p:cNvPr id="17" name="Straight Arrow Connector 16"/>
          <p:cNvCxnSpPr/>
          <p:nvPr/>
        </p:nvCxnSpPr>
        <p:spPr>
          <a:xfrm>
            <a:off x="9872462" y="4305556"/>
            <a:ext cx="82930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11297141" y="4831542"/>
            <a:ext cx="0" cy="82930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9811502" y="6186102"/>
            <a:ext cx="82930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9219270" y="4831542"/>
            <a:ext cx="0" cy="82930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8921752" y="3759277"/>
            <a:ext cx="595035" cy="1200329"/>
          </a:xfrm>
          <a:prstGeom prst="rect">
            <a:avLst/>
          </a:prstGeom>
          <a:noFill/>
        </p:spPr>
        <p:txBody>
          <a:bodyPr wrap="none" rtlCol="0">
            <a:spAutoFit/>
          </a:bodyPr>
          <a:lstStyle/>
          <a:p>
            <a:r>
              <a:rPr lang="en-US" sz="7200" dirty="0">
                <a:latin typeface="Times" charset="0"/>
                <a:ea typeface="Times" charset="0"/>
                <a:cs typeface="Times" charset="0"/>
              </a:rPr>
              <a:t>?</a:t>
            </a:r>
          </a:p>
        </p:txBody>
      </p:sp>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787582" y="5910873"/>
            <a:ext cx="1019117" cy="703474"/>
          </a:xfrm>
          <a:prstGeom prst="rect">
            <a:avLst/>
          </a:prstGeom>
        </p:spPr>
      </p:pic>
      <p:pic>
        <p:nvPicPr>
          <p:cNvPr id="31" name="Picture 30"/>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846338" y="5758210"/>
            <a:ext cx="745864" cy="737142"/>
          </a:xfrm>
          <a:prstGeom prst="rect">
            <a:avLst/>
          </a:prstGeom>
        </p:spPr>
      </p:pic>
      <p:pic>
        <p:nvPicPr>
          <p:cNvPr id="16" name="Picture 1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879582" y="3876294"/>
            <a:ext cx="749289" cy="830237"/>
          </a:xfrm>
          <a:prstGeom prst="rect">
            <a:avLst/>
          </a:prstGeom>
        </p:spPr>
      </p:pic>
    </p:spTree>
    <p:extLst>
      <p:ext uri="{BB962C8B-B14F-4D97-AF65-F5344CB8AC3E}">
        <p14:creationId xmlns:p14="http://schemas.microsoft.com/office/powerpoint/2010/main" val="1578155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72" name="Shape 472"/>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1"/>
            <a:ext cx="12229999" cy="7984273"/>
          </a:xfrm>
          <a:prstGeom prst="rect">
            <a:avLst/>
          </a:prstGeom>
          <a:noFill/>
          <a:ln>
            <a:noFill/>
          </a:ln>
        </p:spPr>
      </p:pic>
      <p:sp>
        <p:nvSpPr>
          <p:cNvPr id="473" name="Shape 473"/>
          <p:cNvSpPr txBox="1"/>
          <p:nvPr/>
        </p:nvSpPr>
        <p:spPr>
          <a:xfrm>
            <a:off x="7092176" y="5754030"/>
            <a:ext cx="5099824" cy="880946"/>
          </a:xfrm>
          <a:prstGeom prst="rect">
            <a:avLst/>
          </a:prstGeom>
          <a:solidFill>
            <a:schemeClr val="tx1">
              <a:alpha val="75000"/>
            </a:schemeClr>
          </a:solidFill>
          <a:ln>
            <a:noFill/>
          </a:ln>
          <a:effectLst>
            <a:softEdge rad="0"/>
          </a:effectLst>
        </p:spPr>
        <p:txBody>
          <a:bodyPr lIns="0" tIns="0" rIns="274320" bIns="0" anchor="ctr" anchorCtr="0">
            <a:noAutofit/>
          </a:bodyPr>
          <a:lstStyle/>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Data Analysis &amp; Statistics, Tukey 1965</a:t>
            </a:r>
          </a:p>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Image from LIFE Magazine</a:t>
            </a:r>
          </a:p>
        </p:txBody>
      </p:sp>
      <p:sp>
        <p:nvSpPr>
          <p:cNvPr id="4" name="Shape 473"/>
          <p:cNvSpPr txBox="1"/>
          <p:nvPr/>
        </p:nvSpPr>
        <p:spPr>
          <a:xfrm>
            <a:off x="5812971" y="446049"/>
            <a:ext cx="6379029" cy="4259766"/>
          </a:xfrm>
          <a:prstGeom prst="rect">
            <a:avLst/>
          </a:prstGeom>
          <a:solidFill>
            <a:schemeClr val="tx1">
              <a:alpha val="85000"/>
            </a:schemeClr>
          </a:solidFill>
          <a:ln>
            <a:noFill/>
          </a:ln>
          <a:effectLst>
            <a:softEdge rad="0"/>
          </a:effectLst>
        </p:spPr>
        <p:txBody>
          <a:bodyPr lIns="182880" tIns="0" rIns="274320" bIns="0" anchor="ctr" anchorCtr="0">
            <a:noAutofit/>
          </a:bodyPr>
          <a:lstStyle/>
          <a:p>
            <a:pPr marL="39687" indent="-1587">
              <a:buClr>
                <a:schemeClr val="dk1"/>
              </a:buClr>
              <a:buSzPct val="25000"/>
            </a:pPr>
            <a:r>
              <a:rPr lang="en-US" sz="3600" dirty="0">
                <a:solidFill>
                  <a:schemeClr val="bg1"/>
                </a:solidFill>
                <a:latin typeface="News Gothic MT" charset="0"/>
                <a:ea typeface="News Gothic MT" charset="0"/>
                <a:cs typeface="News Gothic MT" charset="0"/>
                <a:sym typeface="Arial"/>
              </a:rPr>
              <a:t>EDA is like detective work </a:t>
            </a:r>
            <a:br>
              <a:rPr lang="en-US" dirty="0">
                <a:solidFill>
                  <a:schemeClr val="bg1"/>
                </a:solidFill>
                <a:latin typeface="News Gothic MT" charset="0"/>
                <a:ea typeface="News Gothic MT" charset="0"/>
                <a:cs typeface="News Gothic MT" charset="0"/>
                <a:sym typeface="Arial"/>
              </a:rPr>
            </a:br>
            <a:endParaRPr lang="en-US" dirty="0">
              <a:solidFill>
                <a:schemeClr val="bg1"/>
              </a:solidFill>
              <a:latin typeface="News Gothic MT" charset="0"/>
              <a:ea typeface="News Gothic MT" charset="0"/>
              <a:cs typeface="News Gothic MT" charset="0"/>
              <a:sym typeface="Arial"/>
            </a:endParaRPr>
          </a:p>
          <a:p>
            <a:pPr marL="39687" indent="-1587">
              <a:buClr>
                <a:schemeClr val="dk1"/>
              </a:buClr>
              <a:buSzPct val="25000"/>
            </a:pPr>
            <a:r>
              <a:rPr lang="en-US" sz="2800" i="1" dirty="0">
                <a:solidFill>
                  <a:schemeClr val="bg1"/>
                </a:solidFill>
                <a:latin typeface="Times" charset="0"/>
                <a:ea typeface="Times" charset="0"/>
                <a:cs typeface="Times" charset="0"/>
                <a:sym typeface="Arial"/>
              </a:rPr>
              <a:t>“Exploratory data analysis is an attitude, a state of flexibility, a willingness to look for those things that we believe are not there, as well as those that we believe to be there.” </a:t>
            </a:r>
          </a:p>
        </p:txBody>
      </p:sp>
    </p:spTree>
    <p:extLst>
      <p:ext uri="{BB962C8B-B14F-4D97-AF65-F5344CB8AC3E}">
        <p14:creationId xmlns:p14="http://schemas.microsoft.com/office/powerpoint/2010/main" val="84211811"/>
      </p:ext>
    </p:extLst>
  </p:cSld>
  <p:clrMapOvr>
    <a:masterClrMapping/>
  </p:clrMapOvr>
  <mc:AlternateContent xmlns:mc="http://schemas.openxmlformats.org/markup-compatibility/2006" xmlns:p14="http://schemas.microsoft.com/office/powerpoint/2010/main">
    <mc:Choice Requires="p14">
      <p:transition spd="med" p14:dur="700" advTm="23509">
        <p:fade/>
      </p:transition>
    </mc:Choice>
    <mc:Fallback xmlns="">
      <p:transition spd="med" advTm="23509">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should we look for?</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64742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t>Structure -- </a:t>
            </a:r>
            <a:r>
              <a:rPr lang="en-US" i="1" dirty="0"/>
              <a:t>the “shape” of a data file</a:t>
            </a:r>
          </a:p>
          <a:p>
            <a:pPr marL="471487" indent="-457200">
              <a:buFont typeface="Wingdings" charset="2"/>
              <a:buChar char="Ø"/>
            </a:pPr>
            <a:r>
              <a:rPr lang="en-US" b="1" dirty="0"/>
              <a:t>Granularity -- </a:t>
            </a:r>
            <a:r>
              <a:rPr lang="en-US" i="1" dirty="0"/>
              <a:t>how fine/coarse is each datum</a:t>
            </a:r>
          </a:p>
          <a:p>
            <a:pPr marL="471487" indent="-457200"/>
            <a:r>
              <a:rPr lang="en-US" b="1" dirty="0"/>
              <a:t>Scope -- </a:t>
            </a:r>
            <a:r>
              <a:rPr lang="en-US" i="1" dirty="0"/>
              <a:t>how (in)complete is the data</a:t>
            </a:r>
          </a:p>
          <a:p>
            <a:pPr marL="471487" indent="-457200"/>
            <a:r>
              <a:rPr lang="en-US" b="1" dirty="0"/>
              <a:t>Temporality -- </a:t>
            </a:r>
            <a:r>
              <a:rPr lang="en-US" i="1" dirty="0"/>
              <a:t>how is the data situated in time</a:t>
            </a:r>
          </a:p>
          <a:p>
            <a:pPr marL="471487" indent="-457200">
              <a:buFont typeface="Wingdings" charset="2"/>
              <a:buChar char="Ø"/>
            </a:pPr>
            <a:r>
              <a:rPr lang="en-US" b="1" dirty="0"/>
              <a:t>Faithfulness -- </a:t>
            </a:r>
            <a:r>
              <a:rPr lang="en-US" i="1" dirty="0"/>
              <a:t>how well does the data capture “reality”</a:t>
            </a:r>
          </a:p>
        </p:txBody>
      </p:sp>
    </p:spTree>
    <p:extLst>
      <p:ext uri="{BB962C8B-B14F-4D97-AF65-F5344CB8AC3E}">
        <p14:creationId xmlns:p14="http://schemas.microsoft.com/office/powerpoint/2010/main" val="373038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838200" y="1749284"/>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rgbClr val="7030A0"/>
                </a:solidFill>
              </a:rPr>
              <a:t>Structure -- </a:t>
            </a:r>
            <a:r>
              <a:rPr lang="en-US" i="1" dirty="0">
                <a:solidFill>
                  <a:srgbClr val="7030A0"/>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796091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941" y="13252"/>
            <a:ext cx="10515600" cy="1325563"/>
          </a:xfrm>
        </p:spPr>
        <p:txBody>
          <a:bodyPr/>
          <a:lstStyle/>
          <a:p>
            <a:r>
              <a:rPr lang="en-US" dirty="0"/>
              <a:t>Rectangular Data</a:t>
            </a:r>
          </a:p>
        </p:txBody>
      </p:sp>
      <p:sp>
        <p:nvSpPr>
          <p:cNvPr id="3" name="Content Placeholder 2"/>
          <p:cNvSpPr>
            <a:spLocks noGrp="1"/>
          </p:cNvSpPr>
          <p:nvPr>
            <p:ph idx="1"/>
          </p:nvPr>
        </p:nvSpPr>
        <p:spPr>
          <a:xfrm>
            <a:off x="387626" y="1161454"/>
            <a:ext cx="11552478" cy="5341776"/>
          </a:xfrm>
        </p:spPr>
        <p:txBody>
          <a:bodyPr>
            <a:normAutofit lnSpcReduction="10000"/>
          </a:bodyPr>
          <a:lstStyle/>
          <a:p>
            <a:pPr marL="14287" indent="0">
              <a:spcBef>
                <a:spcPts val="1200"/>
              </a:spcBef>
              <a:buNone/>
            </a:pPr>
            <a:r>
              <a:rPr lang="en-US" sz="2400" dirty="0"/>
              <a:t>We prefer rectangular data for data analysis (why?)</a:t>
            </a:r>
          </a:p>
          <a:p>
            <a:pPr marL="471487" indent="-457200">
              <a:spcBef>
                <a:spcPts val="1200"/>
              </a:spcBef>
              <a:buFont typeface="Wingdings" charset="2"/>
              <a:buChar char="Ø"/>
            </a:pPr>
            <a:r>
              <a:rPr lang="en-US" sz="2400" dirty="0"/>
              <a:t>Regular structures are easy manipulate and analyze</a:t>
            </a:r>
          </a:p>
          <a:p>
            <a:pPr marL="471487" indent="-457200">
              <a:spcBef>
                <a:spcPts val="1200"/>
              </a:spcBef>
              <a:buFont typeface="Wingdings" charset="2"/>
              <a:buChar char="Ø"/>
            </a:pPr>
            <a:r>
              <a:rPr lang="en-US" sz="2400" dirty="0"/>
              <a:t>A big part of data cleaning is about </a:t>
            </a:r>
            <a:br>
              <a:rPr lang="en-US" sz="2400" dirty="0"/>
            </a:br>
            <a:r>
              <a:rPr lang="en-US" sz="2400" dirty="0"/>
              <a:t>transforming data to be more rectangular</a:t>
            </a:r>
          </a:p>
          <a:p>
            <a:pPr marL="0" indent="0">
              <a:spcBef>
                <a:spcPts val="1200"/>
              </a:spcBef>
              <a:buNone/>
            </a:pPr>
            <a:endParaRPr lang="en-US" sz="2400" dirty="0"/>
          </a:p>
          <a:p>
            <a:pPr marL="0" indent="0">
              <a:spcBef>
                <a:spcPts val="1200"/>
              </a:spcBef>
              <a:buNone/>
            </a:pPr>
            <a:r>
              <a:rPr lang="en-US" sz="2400" dirty="0"/>
              <a:t>Two kinds of rectangular data: </a:t>
            </a:r>
            <a:r>
              <a:rPr lang="en-US" sz="2400" i="1" dirty="0"/>
              <a:t>Tables and Matrices </a:t>
            </a:r>
          </a:p>
          <a:p>
            <a:pPr marL="0" indent="0">
              <a:spcBef>
                <a:spcPts val="1200"/>
              </a:spcBef>
              <a:buNone/>
            </a:pPr>
            <a:r>
              <a:rPr lang="en-US" sz="2400" dirty="0"/>
              <a:t>			(what are the differences?)</a:t>
            </a:r>
          </a:p>
          <a:p>
            <a:pPr lvl="1">
              <a:spcBef>
                <a:spcPts val="1200"/>
              </a:spcBef>
              <a:buFont typeface="+mj-lt"/>
              <a:buAutoNum type="arabicPeriod"/>
            </a:pPr>
            <a:r>
              <a:rPr lang="en-US" b="1" dirty="0"/>
              <a:t>Tables</a:t>
            </a:r>
            <a:r>
              <a:rPr lang="en-US" dirty="0"/>
              <a:t> (a.k.a. data-frames  in R/Python and relations in SQL)</a:t>
            </a:r>
          </a:p>
          <a:p>
            <a:pPr lvl="2">
              <a:spcBef>
                <a:spcPts val="1200"/>
              </a:spcBef>
            </a:pPr>
            <a:r>
              <a:rPr lang="en-US" dirty="0"/>
              <a:t>Named columns with different types</a:t>
            </a:r>
          </a:p>
          <a:p>
            <a:pPr lvl="2">
              <a:spcBef>
                <a:spcPts val="1200"/>
              </a:spcBef>
            </a:pPr>
            <a:r>
              <a:rPr lang="en-US" dirty="0"/>
              <a:t>Manipulated using data transformation languages (map, filter, group by, join, …)</a:t>
            </a:r>
          </a:p>
          <a:p>
            <a:pPr marL="914400" lvl="1" indent="-457200">
              <a:spcBef>
                <a:spcPts val="1200"/>
              </a:spcBef>
              <a:buFont typeface="+mj-lt"/>
              <a:buAutoNum type="arabicPeriod"/>
            </a:pPr>
            <a:r>
              <a:rPr lang="en-US" b="1" dirty="0"/>
              <a:t>Matrices</a:t>
            </a:r>
          </a:p>
          <a:p>
            <a:pPr lvl="2">
              <a:spcBef>
                <a:spcPts val="1200"/>
              </a:spcBef>
            </a:pPr>
            <a:r>
              <a:rPr lang="en-US" sz="1800" dirty="0"/>
              <a:t>Numeric data of the same type</a:t>
            </a:r>
          </a:p>
          <a:p>
            <a:pPr lvl="2">
              <a:spcBef>
                <a:spcPts val="1200"/>
              </a:spcBef>
            </a:pPr>
            <a:r>
              <a:rPr lang="en-US" sz="1800" dirty="0"/>
              <a:t>Manipulated using linear algebra </a:t>
            </a:r>
          </a:p>
        </p:txBody>
      </p:sp>
      <p:graphicFrame>
        <p:nvGraphicFramePr>
          <p:cNvPr id="4" name="Table 3"/>
          <p:cNvGraphicFramePr>
            <a:graphicFrameLocks noGrp="1"/>
          </p:cNvGraphicFramePr>
          <p:nvPr>
            <p:extLst>
              <p:ext uri="{D42A27DB-BD31-4B8C-83A1-F6EECF244321}">
                <p14:modId xmlns:p14="http://schemas.microsoft.com/office/powerpoint/2010/main" val="2092173960"/>
              </p:ext>
            </p:extLst>
          </p:nvPr>
        </p:nvGraphicFramePr>
        <p:xfrm>
          <a:off x="9408836" y="1020711"/>
          <a:ext cx="2589160" cy="2157096"/>
        </p:xfrm>
        <a:graphic>
          <a:graphicData uri="http://schemas.openxmlformats.org/drawingml/2006/table">
            <a:tbl>
              <a:tblPr firstRow="1" firstCol="1">
                <a:tableStyleId>{5C22544A-7EE6-4342-B048-85BDC9FD1C3A}</a:tableStyleId>
              </a:tblPr>
              <a:tblGrid>
                <a:gridCol w="323645">
                  <a:extLst>
                    <a:ext uri="{9D8B030D-6E8A-4147-A177-3AD203B41FA5}">
                      <a16:colId xmlns:a16="http://schemas.microsoft.com/office/drawing/2014/main" val="204122827"/>
                    </a:ext>
                  </a:extLst>
                </a:gridCol>
                <a:gridCol w="323645">
                  <a:extLst>
                    <a:ext uri="{9D8B030D-6E8A-4147-A177-3AD203B41FA5}">
                      <a16:colId xmlns:a16="http://schemas.microsoft.com/office/drawing/2014/main" val="2840335580"/>
                    </a:ext>
                  </a:extLst>
                </a:gridCol>
                <a:gridCol w="323645">
                  <a:extLst>
                    <a:ext uri="{9D8B030D-6E8A-4147-A177-3AD203B41FA5}">
                      <a16:colId xmlns:a16="http://schemas.microsoft.com/office/drawing/2014/main" val="4016802263"/>
                    </a:ext>
                  </a:extLst>
                </a:gridCol>
                <a:gridCol w="323645">
                  <a:extLst>
                    <a:ext uri="{9D8B030D-6E8A-4147-A177-3AD203B41FA5}">
                      <a16:colId xmlns:a16="http://schemas.microsoft.com/office/drawing/2014/main" val="3776431533"/>
                    </a:ext>
                  </a:extLst>
                </a:gridCol>
                <a:gridCol w="323645">
                  <a:extLst>
                    <a:ext uri="{9D8B030D-6E8A-4147-A177-3AD203B41FA5}">
                      <a16:colId xmlns:a16="http://schemas.microsoft.com/office/drawing/2014/main" val="4241941389"/>
                    </a:ext>
                  </a:extLst>
                </a:gridCol>
                <a:gridCol w="323645">
                  <a:extLst>
                    <a:ext uri="{9D8B030D-6E8A-4147-A177-3AD203B41FA5}">
                      <a16:colId xmlns:a16="http://schemas.microsoft.com/office/drawing/2014/main" val="131465198"/>
                    </a:ext>
                  </a:extLst>
                </a:gridCol>
                <a:gridCol w="323645">
                  <a:extLst>
                    <a:ext uri="{9D8B030D-6E8A-4147-A177-3AD203B41FA5}">
                      <a16:colId xmlns:a16="http://schemas.microsoft.com/office/drawing/2014/main" val="447638417"/>
                    </a:ext>
                  </a:extLst>
                </a:gridCol>
                <a:gridCol w="323645">
                  <a:extLst>
                    <a:ext uri="{9D8B030D-6E8A-4147-A177-3AD203B41FA5}">
                      <a16:colId xmlns:a16="http://schemas.microsoft.com/office/drawing/2014/main" val="691741090"/>
                    </a:ext>
                  </a:extLst>
                </a:gridCol>
              </a:tblGrid>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095889967"/>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12996474"/>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3799561"/>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04878408"/>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16125834"/>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6488320"/>
                  </a:ext>
                </a:extLst>
              </a:tr>
            </a:tbl>
          </a:graphicData>
        </a:graphic>
      </p:graphicFrame>
      <p:sp>
        <p:nvSpPr>
          <p:cNvPr id="5" name="TextBox 4"/>
          <p:cNvSpPr txBox="1"/>
          <p:nvPr/>
        </p:nvSpPr>
        <p:spPr>
          <a:xfrm rot="16200000">
            <a:off x="7964457" y="2055876"/>
            <a:ext cx="2299027" cy="461665"/>
          </a:xfrm>
          <a:prstGeom prst="rect">
            <a:avLst/>
          </a:prstGeom>
          <a:noFill/>
        </p:spPr>
        <p:txBody>
          <a:bodyPr wrap="none" rtlCol="0">
            <a:spAutoFit/>
          </a:bodyPr>
          <a:lstStyle/>
          <a:p>
            <a:pPr algn="ctr"/>
            <a:r>
              <a:rPr lang="en-US" sz="2400" dirty="0"/>
              <a:t>Records/Rows</a:t>
            </a:r>
          </a:p>
        </p:txBody>
      </p:sp>
      <p:sp>
        <p:nvSpPr>
          <p:cNvPr id="6" name="TextBox 5"/>
          <p:cNvSpPr txBox="1"/>
          <p:nvPr/>
        </p:nvSpPr>
        <p:spPr>
          <a:xfrm>
            <a:off x="9262957" y="189714"/>
            <a:ext cx="2880917" cy="830997"/>
          </a:xfrm>
          <a:prstGeom prst="rect">
            <a:avLst/>
          </a:prstGeom>
          <a:noFill/>
        </p:spPr>
        <p:txBody>
          <a:bodyPr wrap="none" rtlCol="0">
            <a:spAutoFit/>
          </a:bodyPr>
          <a:lstStyle/>
          <a:p>
            <a:pPr algn="ctr"/>
            <a:r>
              <a:rPr lang="en-US" sz="2400" dirty="0"/>
              <a:t>Fields/Attributes/</a:t>
            </a:r>
            <a:br>
              <a:rPr lang="en-US" sz="2400" dirty="0"/>
            </a:br>
            <a:r>
              <a:rPr lang="en-US" sz="2400" dirty="0"/>
              <a:t>Features/Columns</a:t>
            </a:r>
          </a:p>
        </p:txBody>
      </p:sp>
    </p:spTree>
    <p:extLst>
      <p:ext uri="{BB962C8B-B14F-4D97-AF65-F5344CB8AC3E}">
        <p14:creationId xmlns:p14="http://schemas.microsoft.com/office/powerpoint/2010/main" val="53955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Effect transition="in" filter="fade">
                                      <p:cBhvr>
                                        <p:cTn id="5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4"/>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03A39D-1B86-1E4A-B781-D7A0709E9717}"/>
              </a:ext>
            </a:extLst>
          </p:cNvPr>
          <p:cNvSpPr>
            <a:spLocks noGrp="1"/>
          </p:cNvSpPr>
          <p:nvPr>
            <p:ph type="title"/>
          </p:nvPr>
        </p:nvSpPr>
        <p:spPr/>
        <p:txBody>
          <a:bodyPr/>
          <a:lstStyle/>
          <a:p>
            <a:r>
              <a:rPr lang="en-US" dirty="0"/>
              <a:t>How are these data files formatted?</a:t>
            </a:r>
          </a:p>
        </p:txBody>
      </p:sp>
      <p:pic>
        <p:nvPicPr>
          <p:cNvPr id="6" name="Picture 5">
            <a:extLst>
              <a:ext uri="{FF2B5EF4-FFF2-40B4-BE49-F238E27FC236}">
                <a16:creationId xmlns:a16="http://schemas.microsoft.com/office/drawing/2014/main" id="{46E00298-7C63-0A4C-8D02-4E640C6617B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37937" y="1816809"/>
            <a:ext cx="6997776" cy="3348748"/>
          </a:xfrm>
          <a:prstGeom prst="rect">
            <a:avLst/>
          </a:prstGeom>
        </p:spPr>
      </p:pic>
      <p:pic>
        <p:nvPicPr>
          <p:cNvPr id="7" name="Picture 6">
            <a:extLst>
              <a:ext uri="{FF2B5EF4-FFF2-40B4-BE49-F238E27FC236}">
                <a16:creationId xmlns:a16="http://schemas.microsoft.com/office/drawing/2014/main" id="{D2EC1EB9-82D1-E44C-96D9-C56D4ABCE68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542246" y="3491183"/>
            <a:ext cx="6997776" cy="3037490"/>
          </a:xfrm>
          <a:prstGeom prst="rect">
            <a:avLst/>
          </a:prstGeom>
        </p:spPr>
      </p:pic>
      <p:pic>
        <p:nvPicPr>
          <p:cNvPr id="8" name="Picture 7">
            <a:extLst>
              <a:ext uri="{FF2B5EF4-FFF2-40B4-BE49-F238E27FC236}">
                <a16:creationId xmlns:a16="http://schemas.microsoft.com/office/drawing/2014/main" id="{C9DE5B11-3955-4C4F-A85C-EDE7F22D107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16990" y="4705210"/>
            <a:ext cx="8081210" cy="2026970"/>
          </a:xfrm>
          <a:prstGeom prst="rect">
            <a:avLst/>
          </a:prstGeom>
        </p:spPr>
      </p:pic>
      <p:sp>
        <p:nvSpPr>
          <p:cNvPr id="9" name="TextBox 8">
            <a:extLst>
              <a:ext uri="{FF2B5EF4-FFF2-40B4-BE49-F238E27FC236}">
                <a16:creationId xmlns:a16="http://schemas.microsoft.com/office/drawing/2014/main" id="{90E0423B-354A-4549-9240-B9FF686F80F2}"/>
              </a:ext>
            </a:extLst>
          </p:cNvPr>
          <p:cNvSpPr txBox="1"/>
          <p:nvPr/>
        </p:nvSpPr>
        <p:spPr>
          <a:xfrm>
            <a:off x="7810161" y="1816809"/>
            <a:ext cx="853119" cy="584775"/>
          </a:xfrm>
          <a:prstGeom prst="rect">
            <a:avLst/>
          </a:prstGeom>
        </p:spPr>
        <p:txBody>
          <a:bodyPr wrap="none" rtlCol="0">
            <a:spAutoFit/>
          </a:bodyPr>
          <a:lstStyle/>
          <a:p>
            <a:r>
              <a:rPr lang="en-US" sz="3200" dirty="0"/>
              <a:t>TSV</a:t>
            </a:r>
          </a:p>
        </p:txBody>
      </p:sp>
      <p:sp>
        <p:nvSpPr>
          <p:cNvPr id="10" name="TextBox 9">
            <a:extLst>
              <a:ext uri="{FF2B5EF4-FFF2-40B4-BE49-F238E27FC236}">
                <a16:creationId xmlns:a16="http://schemas.microsoft.com/office/drawing/2014/main" id="{EE7DEE4C-0B1D-F448-BA85-53C10B244CA2}"/>
              </a:ext>
            </a:extLst>
          </p:cNvPr>
          <p:cNvSpPr txBox="1"/>
          <p:nvPr/>
        </p:nvSpPr>
        <p:spPr>
          <a:xfrm>
            <a:off x="8663280" y="3491183"/>
            <a:ext cx="1011815" cy="584775"/>
          </a:xfrm>
          <a:prstGeom prst="rect">
            <a:avLst/>
          </a:prstGeom>
        </p:spPr>
        <p:txBody>
          <a:bodyPr wrap="none" rtlCol="0">
            <a:spAutoFit/>
          </a:bodyPr>
          <a:lstStyle/>
          <a:p>
            <a:r>
              <a:rPr lang="en-US" sz="3200" dirty="0"/>
              <a:t>CSV</a:t>
            </a:r>
          </a:p>
        </p:txBody>
      </p:sp>
      <p:sp>
        <p:nvSpPr>
          <p:cNvPr id="11" name="TextBox 10">
            <a:extLst>
              <a:ext uri="{FF2B5EF4-FFF2-40B4-BE49-F238E27FC236}">
                <a16:creationId xmlns:a16="http://schemas.microsoft.com/office/drawing/2014/main" id="{964B0900-B907-BC4B-85A6-382394CCACF6}"/>
              </a:ext>
            </a:extLst>
          </p:cNvPr>
          <p:cNvSpPr txBox="1"/>
          <p:nvPr/>
        </p:nvSpPr>
        <p:spPr>
          <a:xfrm>
            <a:off x="10350743" y="4248267"/>
            <a:ext cx="1247457" cy="584775"/>
          </a:xfrm>
          <a:prstGeom prst="rect">
            <a:avLst/>
          </a:prstGeom>
        </p:spPr>
        <p:txBody>
          <a:bodyPr wrap="none" rtlCol="0">
            <a:spAutoFit/>
          </a:bodyPr>
          <a:lstStyle/>
          <a:p>
            <a:r>
              <a:rPr lang="en-US" sz="3200" dirty="0"/>
              <a:t>JSON</a:t>
            </a:r>
          </a:p>
        </p:txBody>
      </p:sp>
      <p:sp>
        <p:nvSpPr>
          <p:cNvPr id="12" name="TextBox 11">
            <a:extLst>
              <a:ext uri="{FF2B5EF4-FFF2-40B4-BE49-F238E27FC236}">
                <a16:creationId xmlns:a16="http://schemas.microsoft.com/office/drawing/2014/main" id="{213FBB25-BA2E-8149-AEFA-70C7665BC9B6}"/>
              </a:ext>
            </a:extLst>
          </p:cNvPr>
          <p:cNvSpPr txBox="1"/>
          <p:nvPr/>
        </p:nvSpPr>
        <p:spPr>
          <a:xfrm>
            <a:off x="9647768" y="1646238"/>
            <a:ext cx="1950432" cy="954107"/>
          </a:xfrm>
          <a:prstGeom prst="rect">
            <a:avLst/>
          </a:prstGeom>
        </p:spPr>
        <p:txBody>
          <a:bodyPr wrap="square" rtlCol="0">
            <a:spAutoFit/>
          </a:bodyPr>
          <a:lstStyle/>
          <a:p>
            <a:pPr algn="r"/>
            <a:r>
              <a:rPr lang="en-US" sz="2800" dirty="0"/>
              <a:t>Which is the best?</a:t>
            </a:r>
          </a:p>
        </p:txBody>
      </p:sp>
    </p:spTree>
    <p:extLst>
      <p:ext uri="{BB962C8B-B14F-4D97-AF65-F5344CB8AC3E}">
        <p14:creationId xmlns:p14="http://schemas.microsoft.com/office/powerpoint/2010/main" val="2132747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97261-2D0F-124A-B78F-2EFA192B2017}"/>
              </a:ext>
            </a:extLst>
          </p:cNvPr>
          <p:cNvSpPr>
            <a:spLocks noGrp="1"/>
          </p:cNvSpPr>
          <p:nvPr>
            <p:ph type="title"/>
          </p:nvPr>
        </p:nvSpPr>
        <p:spPr>
          <a:xfrm>
            <a:off x="375987" y="0"/>
            <a:ext cx="11676220" cy="1325563"/>
          </a:xfrm>
        </p:spPr>
        <p:txBody>
          <a:bodyPr/>
          <a:lstStyle/>
          <a:p>
            <a:r>
              <a:rPr lang="en-US" dirty="0"/>
              <a:t>Comma and Tab Separated Values Files</a:t>
            </a:r>
          </a:p>
        </p:txBody>
      </p:sp>
      <p:sp>
        <p:nvSpPr>
          <p:cNvPr id="11" name="Content Placeholder 10">
            <a:extLst>
              <a:ext uri="{FF2B5EF4-FFF2-40B4-BE49-F238E27FC236}">
                <a16:creationId xmlns:a16="http://schemas.microsoft.com/office/drawing/2014/main" id="{3FD3CFBB-E42D-E947-B40E-12B9E64F3C45}"/>
              </a:ext>
            </a:extLst>
          </p:cNvPr>
          <p:cNvSpPr>
            <a:spLocks noGrp="1"/>
          </p:cNvSpPr>
          <p:nvPr>
            <p:ph idx="1"/>
          </p:nvPr>
        </p:nvSpPr>
        <p:spPr>
          <a:xfrm>
            <a:off x="860045" y="1325563"/>
            <a:ext cx="10515600" cy="5203574"/>
          </a:xfrm>
        </p:spPr>
        <p:txBody>
          <a:bodyPr>
            <a:normAutofit/>
          </a:bodyPr>
          <a:lstStyle/>
          <a:p>
            <a:r>
              <a:rPr lang="en-US" dirty="0"/>
              <a:t>Tabular data where</a:t>
            </a:r>
          </a:p>
          <a:p>
            <a:pPr lvl="1"/>
            <a:r>
              <a:rPr lang="en-US" dirty="0"/>
              <a:t>records are delimited by a </a:t>
            </a:r>
            <a:r>
              <a:rPr lang="en-US" i="1" dirty="0"/>
              <a:t>newline</a:t>
            </a:r>
            <a:r>
              <a:rPr lang="en-US" dirty="0"/>
              <a:t>: ‘\n’, “\r\n”</a:t>
            </a:r>
          </a:p>
          <a:p>
            <a:pPr lvl="1"/>
            <a:r>
              <a:rPr lang="en-US" dirty="0"/>
              <a:t>Fields are delimited by ‘,’ (comma) or ‘\t’ (tab)</a:t>
            </a:r>
          </a:p>
          <a:p>
            <a:r>
              <a:rPr lang="en-US" dirty="0"/>
              <a:t>Very Common! </a:t>
            </a:r>
          </a:p>
          <a:p>
            <a:r>
              <a:rPr lang="en-US" dirty="0"/>
              <a:t>Issues?</a:t>
            </a:r>
          </a:p>
          <a:p>
            <a:pPr lvl="1"/>
            <a:r>
              <a:rPr lang="en-US" dirty="0"/>
              <a:t>Commas, tabs </a:t>
            </a:r>
            <a:br>
              <a:rPr lang="en-US" dirty="0"/>
            </a:br>
            <a:r>
              <a:rPr lang="en-US" dirty="0"/>
              <a:t>in records</a:t>
            </a:r>
          </a:p>
          <a:p>
            <a:pPr lvl="1"/>
            <a:r>
              <a:rPr lang="en-US" dirty="0"/>
              <a:t>Quoting</a:t>
            </a:r>
          </a:p>
          <a:p>
            <a:pPr lvl="1"/>
            <a:r>
              <a:rPr lang="en-US" dirty="0"/>
              <a:t>…</a:t>
            </a:r>
          </a:p>
          <a:p>
            <a:pPr lvl="1"/>
            <a:endParaRPr lang="en-US" dirty="0"/>
          </a:p>
        </p:txBody>
      </p:sp>
      <p:pic>
        <p:nvPicPr>
          <p:cNvPr id="10" name="Picture 9">
            <a:extLst>
              <a:ext uri="{FF2B5EF4-FFF2-40B4-BE49-F238E27FC236}">
                <a16:creationId xmlns:a16="http://schemas.microsoft.com/office/drawing/2014/main" id="{84AD850B-37EA-8E43-85A7-4DD8E01D76B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604084" y="2779336"/>
            <a:ext cx="6997776" cy="3348748"/>
          </a:xfrm>
          <a:prstGeom prst="rect">
            <a:avLst/>
          </a:prstGeom>
        </p:spPr>
      </p:pic>
      <p:pic>
        <p:nvPicPr>
          <p:cNvPr id="9" name="Picture 8">
            <a:extLst>
              <a:ext uri="{FF2B5EF4-FFF2-40B4-BE49-F238E27FC236}">
                <a16:creationId xmlns:a16="http://schemas.microsoft.com/office/drawing/2014/main" id="{5F5A0948-090F-B642-A5DB-73339ED3A0C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54431" y="3700194"/>
            <a:ext cx="6997776" cy="3037490"/>
          </a:xfrm>
          <a:prstGeom prst="rect">
            <a:avLst/>
          </a:prstGeom>
        </p:spPr>
      </p:pic>
    </p:spTree>
    <p:extLst>
      <p:ext uri="{BB962C8B-B14F-4D97-AF65-F5344CB8AC3E}">
        <p14:creationId xmlns:p14="http://schemas.microsoft.com/office/powerpoint/2010/main" val="795811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fade">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fade">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fade">
                                      <p:cBhvr>
                                        <p:cTn id="32" dur="500"/>
                                        <p:tgtEl>
                                          <p:spTgt spid="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fade">
                                      <p:cBhvr>
                                        <p:cTn id="37" dur="500"/>
                                        <p:tgtEl>
                                          <p:spTgt spid="1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xEl>
                                              <p:pRg st="7" end="7"/>
                                            </p:txEl>
                                          </p:spTgt>
                                        </p:tgtEl>
                                        <p:attrNameLst>
                                          <p:attrName>style.visibility</p:attrName>
                                        </p:attrNameLst>
                                      </p:cBhvr>
                                      <p:to>
                                        <p:strVal val="visible"/>
                                      </p:to>
                                    </p:set>
                                    <p:animEffect transition="in" filter="fade">
                                      <p:cBhvr>
                                        <p:cTn id="42" dur="500"/>
                                        <p:tgtEl>
                                          <p:spTgt spid="1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bldLvl="3"/>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5776" y="208380"/>
            <a:ext cx="10801350" cy="1325563"/>
          </a:xfrm>
        </p:spPr>
        <p:txBody>
          <a:bodyPr/>
          <a:lstStyle/>
          <a:p>
            <a:r>
              <a:rPr lang="en-US" dirty="0"/>
              <a:t>JavaScript Object Notation (JSON)</a:t>
            </a:r>
          </a:p>
        </p:txBody>
      </p:sp>
      <p:sp>
        <p:nvSpPr>
          <p:cNvPr id="5" name="Content Placeholder 4">
            <a:extLst>
              <a:ext uri="{FF2B5EF4-FFF2-40B4-BE49-F238E27FC236}">
                <a16:creationId xmlns:a16="http://schemas.microsoft.com/office/drawing/2014/main" id="{C56E4576-B563-A445-8F8C-A2154D4168F0}"/>
              </a:ext>
            </a:extLst>
          </p:cNvPr>
          <p:cNvSpPr>
            <a:spLocks noGrp="1"/>
          </p:cNvSpPr>
          <p:nvPr>
            <p:ph idx="1"/>
          </p:nvPr>
        </p:nvSpPr>
        <p:spPr>
          <a:xfrm>
            <a:off x="695325" y="3757145"/>
            <a:ext cx="10515600" cy="2839335"/>
          </a:xfrm>
        </p:spPr>
        <p:txBody>
          <a:bodyPr>
            <a:normAutofit/>
          </a:bodyPr>
          <a:lstStyle/>
          <a:p>
            <a:r>
              <a:rPr lang="en-US" dirty="0"/>
              <a:t>Widely used file format for nested data and the web</a:t>
            </a:r>
          </a:p>
          <a:p>
            <a:pPr lvl="1"/>
            <a:r>
              <a:rPr lang="en-US" dirty="0"/>
              <a:t>Natural maps to python dictionaries (many tools for loading)</a:t>
            </a:r>
          </a:p>
          <a:p>
            <a:pPr lvl="1"/>
            <a:r>
              <a:rPr lang="en-US" dirty="0"/>
              <a:t>Strict formatting ”quoting” addresses some issues in CSV/TSV</a:t>
            </a:r>
          </a:p>
          <a:p>
            <a:r>
              <a:rPr lang="en-US" dirty="0"/>
              <a:t>Issues</a:t>
            </a:r>
          </a:p>
          <a:p>
            <a:pPr lvl="1"/>
            <a:r>
              <a:rPr lang="en-US" dirty="0"/>
              <a:t>Each record can have different fields</a:t>
            </a:r>
          </a:p>
          <a:p>
            <a:pPr lvl="1"/>
            <a:r>
              <a:rPr lang="en-US" dirty="0"/>
              <a:t>Nesting means records can contain records </a:t>
            </a:r>
            <a:r>
              <a:rPr lang="en-US" dirty="0">
                <a:sym typeface="Wingdings" pitchFamily="2" charset="2"/>
              </a:rPr>
              <a:t> complicated</a:t>
            </a:r>
            <a:endParaRPr lang="en-US" dirty="0"/>
          </a:p>
          <a:p>
            <a:endParaRPr lang="en-US" dirty="0"/>
          </a:p>
        </p:txBody>
      </p:sp>
      <p:pic>
        <p:nvPicPr>
          <p:cNvPr id="7" name="Picture 6">
            <a:extLst>
              <a:ext uri="{FF2B5EF4-FFF2-40B4-BE49-F238E27FC236}">
                <a16:creationId xmlns:a16="http://schemas.microsoft.com/office/drawing/2014/main" id="{331740B6-66ED-CC4E-88B7-AEEDD0592F4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56899" y="1313081"/>
            <a:ext cx="8081210" cy="2026970"/>
          </a:xfrm>
          <a:prstGeom prst="rect">
            <a:avLst/>
          </a:prstGeom>
        </p:spPr>
      </p:pic>
    </p:spTree>
    <p:extLst>
      <p:ext uri="{BB962C8B-B14F-4D97-AF65-F5344CB8AC3E}">
        <p14:creationId xmlns:p14="http://schemas.microsoft.com/office/powerpoint/2010/main" val="4162359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bldLvl="4"/>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XML Data</a:t>
            </a:r>
          </a:p>
        </p:txBody>
      </p:sp>
      <p:sp>
        <p:nvSpPr>
          <p:cNvPr id="274433" name="Rectangle 1"/>
          <p:cNvSpPr>
            <a:spLocks noGrp="1" noChangeArrowheads="1"/>
          </p:cNvSpPr>
          <p:nvPr>
            <p:ph idx="1"/>
          </p:nvPr>
        </p:nvSpPr>
        <p:spPr>
          <a:xfrm>
            <a:off x="753362" y="1420951"/>
            <a:ext cx="8721942" cy="5211762"/>
          </a:xfrm>
          <a:ln/>
        </p:spPr>
        <p:txBody>
          <a:bodyPr>
            <a:normAutofit/>
          </a:bodyPr>
          <a:lstStyle/>
          <a:p>
            <a:pPr marL="0" indent="0">
              <a:lnSpc>
                <a:spcPct val="110000"/>
              </a:lnSpc>
              <a:spcBef>
                <a:spcPts val="400"/>
              </a:spcBef>
              <a:buNone/>
            </a:pPr>
            <a:r>
              <a:rPr lang="en-US" sz="1600" dirty="0">
                <a:latin typeface="Courier"/>
                <a:cs typeface="Courier"/>
                <a:sym typeface="Monaco" charset="0"/>
              </a:rPr>
              <a:t>&lt;catalog&gt;</a:t>
            </a:r>
          </a:p>
          <a:p>
            <a:pPr marL="0" indent="0">
              <a:lnSpc>
                <a:spcPct val="110000"/>
              </a:lnSpc>
              <a:spcBef>
                <a:spcPts val="400"/>
              </a:spcBef>
              <a:buNone/>
            </a:pPr>
            <a:r>
              <a:rPr lang="en-US" sz="1600" dirty="0">
                <a:latin typeface="Courier"/>
                <a:cs typeface="Courier"/>
                <a:sym typeface="Monaco" charset="0"/>
              </a:rPr>
              <a:t>  &lt;plant type='a'&gt;</a:t>
            </a:r>
          </a:p>
          <a:p>
            <a:pPr marL="0" indent="0">
              <a:lnSpc>
                <a:spcPct val="110000"/>
              </a:lnSpc>
              <a:spcBef>
                <a:spcPts val="400"/>
              </a:spcBef>
              <a:buNone/>
            </a:pPr>
            <a:r>
              <a:rPr lang="en-US" sz="1600" dirty="0">
                <a:latin typeface="Courier"/>
                <a:cs typeface="Courier"/>
                <a:sym typeface="Monaco" charset="0"/>
              </a:rPr>
              <a:t>    &lt;common&gt;Bloodroot&lt;/common&gt;</a:t>
            </a:r>
          </a:p>
          <a:p>
            <a:pPr marL="0" indent="0">
              <a:lnSpc>
                <a:spcPct val="110000"/>
              </a:lnSpc>
              <a:spcBef>
                <a:spcPts val="400"/>
              </a:spcBef>
              <a:buNone/>
            </a:pPr>
            <a:r>
              <a:rPr lang="en-US" sz="1600" dirty="0">
                <a:latin typeface="Courier"/>
                <a:cs typeface="Courier"/>
                <a:sym typeface="Monaco" charset="0"/>
              </a:rPr>
              <a:t>    &lt;botanical&gt;</a:t>
            </a:r>
            <a:r>
              <a:rPr lang="en-US" sz="1600" dirty="0" err="1">
                <a:latin typeface="Courier"/>
                <a:cs typeface="Courier"/>
                <a:sym typeface="Monaco" charset="0"/>
              </a:rPr>
              <a:t>Sanguinaria</a:t>
            </a:r>
            <a:r>
              <a:rPr lang="en-US" sz="1600" dirty="0">
                <a:latin typeface="Courier"/>
                <a:cs typeface="Courier"/>
                <a:sym typeface="Monaco" charset="0"/>
              </a:rPr>
              <a:t> </a:t>
            </a:r>
            <a:r>
              <a:rPr lang="en-US" sz="1600" dirty="0" err="1">
                <a:latin typeface="Courier"/>
                <a:cs typeface="Courier"/>
                <a:sym typeface="Monaco" charset="0"/>
              </a:rPr>
              <a:t>canadensis</a:t>
            </a:r>
            <a:r>
              <a:rPr lang="en-US" sz="1600" dirty="0">
                <a:latin typeface="Courier"/>
                <a:cs typeface="Courier"/>
                <a:sym typeface="Monaco" charset="0"/>
              </a:rPr>
              <a:t>&lt;/botanical&gt;</a:t>
            </a:r>
          </a:p>
          <a:p>
            <a:pPr marL="0" indent="0">
              <a:lnSpc>
                <a:spcPct val="110000"/>
              </a:lnSpc>
              <a:spcBef>
                <a:spcPts val="400"/>
              </a:spcBef>
              <a:buNone/>
            </a:pPr>
            <a:r>
              <a:rPr lang="en-US" sz="1600" dirty="0">
                <a:latin typeface="Courier"/>
                <a:cs typeface="Courier"/>
                <a:sym typeface="Monaco" charset="0"/>
              </a:rPr>
              <a:t>    &lt;zone&gt;4&lt;/zone&gt;</a:t>
            </a:r>
          </a:p>
          <a:p>
            <a:pPr marL="0" indent="0">
              <a:lnSpc>
                <a:spcPct val="110000"/>
              </a:lnSpc>
              <a:spcBef>
                <a:spcPts val="400"/>
              </a:spcBef>
              <a:buNone/>
            </a:pPr>
            <a:r>
              <a:rPr lang="en-US" sz="1600" dirty="0">
                <a:latin typeface="Courier"/>
                <a:cs typeface="Courier"/>
                <a:sym typeface="Monaco" charset="0"/>
              </a:rPr>
              <a:t>    &lt;light&gt;Mostly Shady&lt;/light&gt;</a:t>
            </a:r>
          </a:p>
          <a:p>
            <a:pPr marL="0" indent="0">
              <a:lnSpc>
                <a:spcPct val="110000"/>
              </a:lnSpc>
              <a:spcBef>
                <a:spcPts val="400"/>
              </a:spcBef>
              <a:buNone/>
            </a:pPr>
            <a:r>
              <a:rPr lang="en-US" sz="1600" dirty="0">
                <a:latin typeface="Courier"/>
                <a:cs typeface="Courier"/>
                <a:sym typeface="Monaco" charset="0"/>
              </a:rPr>
              <a:t>    &lt;price&gt;2.44&lt;/price&gt;</a:t>
            </a:r>
          </a:p>
          <a:p>
            <a:pPr marL="0" indent="0">
              <a:lnSpc>
                <a:spcPct val="110000"/>
              </a:lnSpc>
              <a:spcBef>
                <a:spcPts val="400"/>
              </a:spcBef>
              <a:buNone/>
            </a:pPr>
            <a:r>
              <a:rPr lang="en-US" sz="1600" dirty="0">
                <a:latin typeface="Courier"/>
                <a:cs typeface="Courier"/>
                <a:sym typeface="Monaco" charset="0"/>
              </a:rPr>
              <a:t>    &lt;availability&gt;03/15/2006&lt;/availability&gt;</a:t>
            </a:r>
          </a:p>
          <a:p>
            <a:pPr marL="0" indent="0">
              <a:lnSpc>
                <a:spcPct val="110000"/>
              </a:lnSpc>
              <a:spcBef>
                <a:spcPts val="400"/>
              </a:spcBef>
              <a:buNone/>
            </a:pPr>
            <a:r>
              <a:rPr lang="en-US" sz="1600" dirty="0">
                <a:latin typeface="Courier"/>
                <a:cs typeface="Courier"/>
                <a:sym typeface="Monaco" charset="0"/>
              </a:rPr>
              <a:t>    &lt;description&gt;</a:t>
            </a:r>
          </a:p>
          <a:p>
            <a:pPr marL="0" indent="0">
              <a:lnSpc>
                <a:spcPct val="110000"/>
              </a:lnSpc>
              <a:spcBef>
                <a:spcPts val="400"/>
              </a:spcBef>
              <a:buNone/>
            </a:pPr>
            <a:r>
              <a:rPr lang="en-US" sz="1600" dirty="0">
                <a:latin typeface="Courier"/>
                <a:cs typeface="Courier"/>
                <a:sym typeface="Monaco" charset="0"/>
              </a:rPr>
              <a:t>	&lt;color&gt;white&lt;/color&gt;</a:t>
            </a:r>
          </a:p>
          <a:p>
            <a:pPr marL="0" indent="0">
              <a:lnSpc>
                <a:spcPct val="110000"/>
              </a:lnSpc>
              <a:spcBef>
                <a:spcPts val="400"/>
              </a:spcBef>
              <a:buNone/>
            </a:pPr>
            <a:r>
              <a:rPr lang="en-US" sz="1600" dirty="0">
                <a:latin typeface="Courier"/>
                <a:cs typeface="Courier"/>
                <a:sym typeface="Monaco" charset="0"/>
              </a:rPr>
              <a:t>	&lt;petals&gt;true&lt;/petals&gt;</a:t>
            </a:r>
          </a:p>
          <a:p>
            <a:pPr marL="0" indent="0">
              <a:lnSpc>
                <a:spcPct val="110000"/>
              </a:lnSpc>
              <a:spcBef>
                <a:spcPts val="400"/>
              </a:spcBef>
              <a:buNone/>
            </a:pPr>
            <a:r>
              <a:rPr lang="en-US" sz="1600" dirty="0">
                <a:latin typeface="Courier"/>
                <a:cs typeface="Courier"/>
                <a:sym typeface="Monaco" charset="0"/>
              </a:rPr>
              <a:t>    &lt;/description&gt;</a:t>
            </a:r>
          </a:p>
          <a:p>
            <a:pPr marL="0" indent="0">
              <a:lnSpc>
                <a:spcPct val="110000"/>
              </a:lnSpc>
              <a:spcBef>
                <a:spcPts val="400"/>
              </a:spcBef>
              <a:buNone/>
            </a:pPr>
            <a:r>
              <a:rPr lang="en-US" sz="1600" dirty="0">
                <a:latin typeface="Courier"/>
                <a:cs typeface="Courier"/>
                <a:sym typeface="Monaco" charset="0"/>
              </a:rPr>
              <a:t>    &lt;indoor&gt;true&lt;/indoor&gt;</a:t>
            </a:r>
          </a:p>
          <a:p>
            <a:pPr marL="0" indent="0">
              <a:lnSpc>
                <a:spcPct val="110000"/>
              </a:lnSpc>
              <a:spcBef>
                <a:spcPts val="400"/>
              </a:spcBef>
              <a:buNone/>
            </a:pPr>
            <a:r>
              <a:rPr lang="en-US" sz="1600" dirty="0">
                <a:latin typeface="Courier"/>
                <a:cs typeface="Courier"/>
                <a:sym typeface="Monaco" charset="0"/>
              </a:rPr>
              <a:t>  &lt;/plant&gt;</a:t>
            </a:r>
          </a:p>
          <a:p>
            <a:pPr marL="0" indent="0">
              <a:lnSpc>
                <a:spcPct val="110000"/>
              </a:lnSpc>
              <a:spcBef>
                <a:spcPts val="400"/>
              </a:spcBef>
              <a:buNone/>
            </a:pPr>
            <a:r>
              <a:rPr lang="en-US" sz="1600" dirty="0">
                <a:latin typeface="Courier"/>
                <a:cs typeface="Courier"/>
                <a:sym typeface="Monaco" charset="0"/>
              </a:rPr>
              <a:t>…</a:t>
            </a:r>
          </a:p>
          <a:p>
            <a:pPr marL="0" indent="0">
              <a:lnSpc>
                <a:spcPct val="110000"/>
              </a:lnSpc>
              <a:spcBef>
                <a:spcPts val="400"/>
              </a:spcBef>
              <a:buNone/>
            </a:pPr>
            <a:r>
              <a:rPr lang="en-US" sz="1600" dirty="0">
                <a:latin typeface="Courier"/>
                <a:cs typeface="Courier"/>
                <a:sym typeface="Monaco" charset="0"/>
              </a:rPr>
              <a:t>&lt;/catalog&gt;</a:t>
            </a:r>
          </a:p>
        </p:txBody>
      </p:sp>
      <p:grpSp>
        <p:nvGrpSpPr>
          <p:cNvPr id="17" name="Group 16">
            <a:extLst>
              <a:ext uri="{FF2B5EF4-FFF2-40B4-BE49-F238E27FC236}">
                <a16:creationId xmlns:a16="http://schemas.microsoft.com/office/drawing/2014/main" id="{18AE1AFE-3F0B-5B40-BE9A-8F1B273FE094}"/>
              </a:ext>
            </a:extLst>
          </p:cNvPr>
          <p:cNvGrpSpPr/>
          <p:nvPr/>
        </p:nvGrpSpPr>
        <p:grpSpPr>
          <a:xfrm>
            <a:off x="4922757" y="4492487"/>
            <a:ext cx="4211644" cy="619194"/>
            <a:chOff x="4922757" y="4492487"/>
            <a:chExt cx="4211644" cy="619194"/>
          </a:xfrm>
        </p:grpSpPr>
        <p:sp>
          <p:nvSpPr>
            <p:cNvPr id="16" name="TextBox 15">
              <a:extLst>
                <a:ext uri="{FF2B5EF4-FFF2-40B4-BE49-F238E27FC236}">
                  <a16:creationId xmlns:a16="http://schemas.microsoft.com/office/drawing/2014/main" id="{F1C7B347-6644-A64F-890F-290A38701F75}"/>
                </a:ext>
              </a:extLst>
            </p:cNvPr>
            <p:cNvSpPr txBox="1"/>
            <p:nvPr/>
          </p:nvSpPr>
          <p:spPr>
            <a:xfrm>
              <a:off x="5705257" y="4526906"/>
              <a:ext cx="3429144" cy="584775"/>
            </a:xfrm>
            <a:prstGeom prst="rect">
              <a:avLst/>
            </a:prstGeom>
          </p:spPr>
          <p:txBody>
            <a:bodyPr wrap="none" rtlCol="0">
              <a:spAutoFit/>
            </a:bodyPr>
            <a:lstStyle/>
            <a:p>
              <a:r>
                <a:rPr lang="en-US" sz="3200" dirty="0"/>
                <a:t>Nested structure</a:t>
              </a:r>
            </a:p>
          </p:txBody>
        </p:sp>
        <p:sp>
          <p:nvSpPr>
            <p:cNvPr id="15" name="Left Arrow 14">
              <a:extLst>
                <a:ext uri="{FF2B5EF4-FFF2-40B4-BE49-F238E27FC236}">
                  <a16:creationId xmlns:a16="http://schemas.microsoft.com/office/drawing/2014/main" id="{6B3B34F2-F2E9-CC42-8C2A-F05BE8DC6EB4}"/>
                </a:ext>
              </a:extLst>
            </p:cNvPr>
            <p:cNvSpPr/>
            <p:nvPr/>
          </p:nvSpPr>
          <p:spPr>
            <a:xfrm rot="816306">
              <a:off x="4922757" y="4492487"/>
              <a:ext cx="569843" cy="424070"/>
            </a:xfrm>
            <a:prstGeom prst="leftArrow">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FB39EEFE-03C3-3340-9511-D6FDDF03A61B}"/>
              </a:ext>
            </a:extLst>
          </p:cNvPr>
          <p:cNvSpPr txBox="1"/>
          <p:nvPr/>
        </p:nvSpPr>
        <p:spPr>
          <a:xfrm>
            <a:off x="7496175" y="6027291"/>
            <a:ext cx="3980577" cy="369332"/>
          </a:xfrm>
          <a:prstGeom prst="rect">
            <a:avLst/>
          </a:prstGeom>
        </p:spPr>
        <p:txBody>
          <a:bodyPr wrap="none" rtlCol="0">
            <a:spAutoFit/>
          </a:bodyPr>
          <a:lstStyle/>
          <a:p>
            <a:r>
              <a:rPr lang="en-US" dirty="0"/>
              <a:t>We will study XML later in the class</a:t>
            </a:r>
          </a:p>
        </p:txBody>
      </p:sp>
    </p:spTree>
    <p:extLst>
      <p:ext uri="{BB962C8B-B14F-4D97-AF65-F5344CB8AC3E}">
        <p14:creationId xmlns:p14="http://schemas.microsoft.com/office/powerpoint/2010/main" val="408075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3078" y="2328883"/>
            <a:ext cx="10515600" cy="4593463"/>
          </a:xfrm>
        </p:spPr>
        <p:txBody>
          <a:bodyPr>
            <a:normAutofit/>
          </a:bodyPr>
          <a:lstStyle/>
          <a:p>
            <a:pPr marL="0" indent="0">
              <a:buNone/>
            </a:pPr>
            <a:r>
              <a:rPr lang="en-US" sz="2000" dirty="0">
                <a:latin typeface="Courier"/>
                <a:cs typeface="Courier"/>
              </a:rPr>
              <a:t>169.237.46.168 - - [26/Jan/2014:10:47:58 -0800] "GET /stat141/Winter04 HTTP/1.1" 301 328 "http://</a:t>
            </a:r>
            <a:r>
              <a:rPr lang="en-US" sz="2000" dirty="0" err="1">
                <a:latin typeface="Courier"/>
                <a:cs typeface="Courier"/>
              </a:rPr>
              <a:t>anson.ucdavis.edu</a:t>
            </a:r>
            <a:r>
              <a:rPr lang="en-US" sz="2000" dirty="0">
                <a:latin typeface="Courier"/>
                <a:cs typeface="Courier"/>
              </a:rPr>
              <a:t>/courses/"  </a:t>
            </a:r>
            <a:r>
              <a:rPr lang="pl-PL" sz="2000" dirty="0">
                <a:latin typeface="Courier"/>
                <a:cs typeface="Courier"/>
              </a:rPr>
              <a:t>"Mozilla/4.0 (</a:t>
            </a:r>
            <a:r>
              <a:rPr lang="pl-PL" sz="2000" dirty="0" err="1">
                <a:latin typeface="Courier"/>
                <a:cs typeface="Courier"/>
              </a:rPr>
              <a:t>compatible</a:t>
            </a:r>
            <a:r>
              <a:rPr lang="pl-PL" sz="2000" dirty="0">
                <a:latin typeface="Courier"/>
                <a:cs typeface="Courier"/>
              </a:rPr>
              <a:t>; MSIE 6.0; Windows NT 5.0; .NET CLR 1.1.4322)”</a:t>
            </a:r>
          </a:p>
          <a:p>
            <a:pPr marL="0" indent="0">
              <a:buNone/>
            </a:pPr>
            <a:endParaRPr lang="pl-PL" sz="2000" dirty="0">
              <a:latin typeface="Courier"/>
              <a:cs typeface="Courier"/>
            </a:endParaRPr>
          </a:p>
          <a:p>
            <a:pPr marL="0" indent="0">
              <a:buNone/>
            </a:pPr>
            <a:r>
              <a:rPr lang="pl-PL" sz="2000" dirty="0">
                <a:latin typeface="Courier"/>
                <a:cs typeface="Courier"/>
              </a:rPr>
              <a:t>169.237.6.168 - - [8/Jan/2014:10:47:58 -0800] "GET /stat141/Winter04/ HTTP/1.1" 200 2585 "</a:t>
            </a:r>
            <a:r>
              <a:rPr lang="pl-PL" sz="2000" dirty="0">
                <a:latin typeface="Courier"/>
                <a:cs typeface="Courier"/>
                <a:hlinkClick r:id="rId2"/>
              </a:rPr>
              <a:t>http://anson.ucdavis.edu/courses/</a:t>
            </a:r>
            <a:r>
              <a:rPr lang="pl-PL" sz="2000" dirty="0">
                <a:latin typeface="Courier"/>
                <a:cs typeface="Courier"/>
              </a:rPr>
              <a:t>" "Mozilla/4.0 (</a:t>
            </a:r>
            <a:r>
              <a:rPr lang="pl-PL" sz="2000" dirty="0" err="1">
                <a:latin typeface="Courier"/>
                <a:cs typeface="Courier"/>
              </a:rPr>
              <a:t>compatible</a:t>
            </a:r>
            <a:r>
              <a:rPr lang="pl-PL" sz="2000" dirty="0">
                <a:latin typeface="Courier"/>
                <a:cs typeface="Courier"/>
              </a:rPr>
              <a:t>; MSIE 6.0; Windows NT 5.0; .NET CLR 1.1.4322)"</a:t>
            </a:r>
            <a:endParaRPr lang="en-US" sz="2000" dirty="0">
              <a:latin typeface="Courier"/>
              <a:cs typeface="Courier"/>
            </a:endParaRPr>
          </a:p>
          <a:p>
            <a:pPr marL="0" indent="0">
              <a:buNone/>
            </a:pPr>
            <a:endParaRPr lang="pl-PL" sz="2000" dirty="0">
              <a:latin typeface="Courier"/>
              <a:cs typeface="Courier"/>
            </a:endParaRPr>
          </a:p>
          <a:p>
            <a:pPr marL="457200" lvl="1" indent="0">
              <a:buNone/>
            </a:pPr>
            <a:endParaRPr lang="en-US" dirty="0"/>
          </a:p>
        </p:txBody>
      </p:sp>
      <p:sp>
        <p:nvSpPr>
          <p:cNvPr id="2" name="Title 1"/>
          <p:cNvSpPr>
            <a:spLocks noGrp="1"/>
          </p:cNvSpPr>
          <p:nvPr>
            <p:ph type="title"/>
          </p:nvPr>
        </p:nvSpPr>
        <p:spPr>
          <a:xfrm>
            <a:off x="552450" y="519457"/>
            <a:ext cx="10801350" cy="1325563"/>
          </a:xfrm>
        </p:spPr>
        <p:txBody>
          <a:bodyPr/>
          <a:lstStyle/>
          <a:p>
            <a:r>
              <a:rPr lang="en-US" i="1" dirty="0"/>
              <a:t>Real data -- Web log</a:t>
            </a:r>
          </a:p>
        </p:txBody>
      </p:sp>
      <p:sp>
        <p:nvSpPr>
          <p:cNvPr id="4" name="Rectangle 3"/>
          <p:cNvSpPr/>
          <p:nvPr/>
        </p:nvSpPr>
        <p:spPr>
          <a:xfrm>
            <a:off x="773077" y="2282845"/>
            <a:ext cx="10580723" cy="1375229"/>
          </a:xfrm>
          <a:prstGeom prst="rect">
            <a:avLst/>
          </a:prstGeom>
          <a:gradFill flip="none" rotWithShape="1">
            <a:gsLst>
              <a:gs pos="0">
                <a:schemeClr val="accent1">
                  <a:tint val="100000"/>
                  <a:shade val="100000"/>
                  <a:satMod val="130000"/>
                  <a:alpha val="38000"/>
                </a:schemeClr>
              </a:gs>
              <a:gs pos="100000">
                <a:schemeClr val="accent1">
                  <a:tint val="50000"/>
                  <a:shade val="100000"/>
                  <a:satMod val="350000"/>
                  <a:alpha val="38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773077" y="4066300"/>
            <a:ext cx="10580723" cy="1454440"/>
          </a:xfrm>
          <a:prstGeom prst="rect">
            <a:avLst/>
          </a:prstGeom>
          <a:solidFill>
            <a:srgbClr val="008000">
              <a:alpha val="38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7663736" y="804538"/>
            <a:ext cx="4281714" cy="1077218"/>
          </a:xfrm>
          <a:prstGeom prst="rect">
            <a:avLst/>
          </a:prstGeom>
        </p:spPr>
        <p:txBody>
          <a:bodyPr wrap="square" rtlCol="0">
            <a:spAutoFit/>
          </a:bodyPr>
          <a:lstStyle/>
          <a:p>
            <a:r>
              <a:rPr lang="en-US" sz="3200" dirty="0"/>
              <a:t>Is this a </a:t>
            </a:r>
            <a:r>
              <a:rPr lang="en-US" sz="3200" dirty="0" err="1"/>
              <a:t>csv</a:t>
            </a:r>
            <a:r>
              <a:rPr lang="en-US" sz="3200" dirty="0"/>
              <a:t> file? </a:t>
            </a:r>
            <a:r>
              <a:rPr lang="en-US" sz="3200" dirty="0" err="1"/>
              <a:t>tsv</a:t>
            </a:r>
            <a:r>
              <a:rPr lang="en-US" sz="3200" dirty="0"/>
              <a:t>?</a:t>
            </a:r>
          </a:p>
          <a:p>
            <a:r>
              <a:rPr lang="en-US" sz="3200" dirty="0"/>
              <a:t>JSON/XML?</a:t>
            </a:r>
          </a:p>
        </p:txBody>
      </p:sp>
    </p:spTree>
    <p:extLst>
      <p:ext uri="{BB962C8B-B14F-4D97-AF65-F5344CB8AC3E}">
        <p14:creationId xmlns:p14="http://schemas.microsoft.com/office/powerpoint/2010/main" val="4101121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95768" y="1924103"/>
            <a:ext cx="5469925" cy="3649466"/>
          </a:xfrm>
          <a:prstGeom prst="rect">
            <a:avLst/>
          </a:prstGeom>
        </p:spPr>
      </p:pic>
      <p:sp>
        <p:nvSpPr>
          <p:cNvPr id="7" name="TextBox 6"/>
          <p:cNvSpPr txBox="1"/>
          <p:nvPr/>
        </p:nvSpPr>
        <p:spPr>
          <a:xfrm>
            <a:off x="1005828" y="5976292"/>
            <a:ext cx="2518638" cy="584775"/>
          </a:xfrm>
          <a:prstGeom prst="rect">
            <a:avLst/>
          </a:prstGeom>
          <a:noFill/>
        </p:spPr>
        <p:txBody>
          <a:bodyPr wrap="none" rtlCol="0">
            <a:spAutoFit/>
          </a:bodyPr>
          <a:lstStyle/>
          <a:p>
            <a:r>
              <a:rPr lang="en-US" sz="3200" dirty="0"/>
              <a:t>Box </a:t>
            </a:r>
            <a:r>
              <a:rPr lang="en-US" sz="3200"/>
              <a:t>of Data</a:t>
            </a:r>
          </a:p>
        </p:txBody>
      </p:sp>
      <p:cxnSp>
        <p:nvCxnSpPr>
          <p:cNvPr id="9" name="Curved Connector 8"/>
          <p:cNvCxnSpPr>
            <a:stCxn id="7" idx="3"/>
            <a:endCxn id="4" idx="2"/>
          </p:cNvCxnSpPr>
          <p:nvPr/>
        </p:nvCxnSpPr>
        <p:spPr>
          <a:xfrm flipV="1">
            <a:off x="3524466" y="5573569"/>
            <a:ext cx="306265" cy="69511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833142" y="505717"/>
            <a:ext cx="6380273" cy="1015663"/>
          </a:xfrm>
          <a:prstGeom prst="rect">
            <a:avLst/>
          </a:prstGeom>
          <a:noFill/>
        </p:spPr>
        <p:txBody>
          <a:bodyPr wrap="none" rtlCol="0">
            <a:spAutoFit/>
          </a:bodyPr>
          <a:lstStyle/>
          <a:p>
            <a:r>
              <a:rPr lang="en-US" sz="6000" dirty="0"/>
              <a:t>Congratulations!</a:t>
            </a:r>
          </a:p>
        </p:txBody>
      </p:sp>
      <p:sp>
        <p:nvSpPr>
          <p:cNvPr id="11" name="TextBox 10"/>
          <p:cNvSpPr txBox="1"/>
          <p:nvPr/>
        </p:nvSpPr>
        <p:spPr>
          <a:xfrm>
            <a:off x="6705802" y="2401181"/>
            <a:ext cx="4415620" cy="1754326"/>
          </a:xfrm>
          <a:prstGeom prst="rect">
            <a:avLst/>
          </a:prstGeom>
          <a:noFill/>
        </p:spPr>
        <p:txBody>
          <a:bodyPr wrap="square" rtlCol="0">
            <a:spAutoFit/>
          </a:bodyPr>
          <a:lstStyle/>
          <a:p>
            <a:r>
              <a:rPr lang="en-US" sz="3200" dirty="0"/>
              <a:t>You have </a:t>
            </a:r>
            <a:r>
              <a:rPr lang="en-US" sz="3600" b="1" dirty="0"/>
              <a:t>collected</a:t>
            </a:r>
            <a:r>
              <a:rPr lang="en-US" sz="3200" dirty="0"/>
              <a:t> </a:t>
            </a:r>
            <a:br>
              <a:rPr lang="en-US" sz="3200" dirty="0"/>
            </a:br>
            <a:r>
              <a:rPr lang="en-US" sz="3200" dirty="0"/>
              <a:t>or </a:t>
            </a:r>
            <a:r>
              <a:rPr lang="en-US" sz="4000" b="1" dirty="0"/>
              <a:t>been given</a:t>
            </a:r>
            <a:r>
              <a:rPr lang="en-US" sz="3200" b="1" dirty="0"/>
              <a:t> </a:t>
            </a:r>
            <a:r>
              <a:rPr lang="en-US" sz="3200" dirty="0"/>
              <a:t>a </a:t>
            </a:r>
            <a:br>
              <a:rPr lang="en-US" sz="3200" dirty="0"/>
            </a:br>
            <a:r>
              <a:rPr lang="en-US" sz="3200" dirty="0"/>
              <a:t>box of data?</a:t>
            </a:r>
          </a:p>
        </p:txBody>
      </p:sp>
      <p:sp>
        <p:nvSpPr>
          <p:cNvPr id="13" name="TextBox 12"/>
          <p:cNvSpPr txBox="1"/>
          <p:nvPr/>
        </p:nvSpPr>
        <p:spPr>
          <a:xfrm>
            <a:off x="6705802" y="4408209"/>
            <a:ext cx="4637808" cy="584775"/>
          </a:xfrm>
          <a:prstGeom prst="rect">
            <a:avLst/>
          </a:prstGeom>
          <a:noFill/>
        </p:spPr>
        <p:txBody>
          <a:bodyPr wrap="none" rtlCol="0">
            <a:spAutoFit/>
          </a:bodyPr>
          <a:lstStyle/>
          <a:p>
            <a:r>
              <a:rPr lang="en-US" sz="3200" dirty="0"/>
              <a:t>What do you do next?</a:t>
            </a:r>
          </a:p>
        </p:txBody>
      </p:sp>
    </p:spTree>
    <p:extLst>
      <p:ext uri="{BB962C8B-B14F-4D97-AF65-F5344CB8AC3E}">
        <p14:creationId xmlns:p14="http://schemas.microsoft.com/office/powerpoint/2010/main" val="1793628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791"/>
            <a:ext cx="10515600" cy="1325563"/>
          </a:xfrm>
        </p:spPr>
        <p:txBody>
          <a:bodyPr/>
          <a:lstStyle/>
          <a:p>
            <a:r>
              <a:rPr lang="en-US" dirty="0"/>
              <a:t>Questions to ask about </a:t>
            </a:r>
            <a:r>
              <a:rPr lang="en-US" b="1" i="1" dirty="0"/>
              <a:t>Structure</a:t>
            </a:r>
          </a:p>
        </p:txBody>
      </p:sp>
      <p:sp>
        <p:nvSpPr>
          <p:cNvPr id="3" name="Content Placeholder 2"/>
          <p:cNvSpPr>
            <a:spLocks noGrp="1"/>
          </p:cNvSpPr>
          <p:nvPr>
            <p:ph idx="1"/>
          </p:nvPr>
        </p:nvSpPr>
        <p:spPr>
          <a:xfrm>
            <a:off x="838200" y="1416833"/>
            <a:ext cx="10515600" cy="4876389"/>
          </a:xfrm>
        </p:spPr>
        <p:txBody>
          <a:bodyPr>
            <a:normAutofit fontScale="92500" lnSpcReduction="20000"/>
          </a:bodyPr>
          <a:lstStyle/>
          <a:p>
            <a:pPr marL="471487" indent="-457200">
              <a:buFont typeface="Wingdings" charset="2"/>
              <a:buChar char="Ø"/>
            </a:pPr>
            <a:r>
              <a:rPr lang="en-US" dirty="0"/>
              <a:t>Is the data in a standard format or encoding?</a:t>
            </a:r>
          </a:p>
          <a:p>
            <a:pPr marL="928687" lvl="1" indent="-457200">
              <a:buFont typeface="Wingdings" charset="2"/>
              <a:buChar char="Ø"/>
            </a:pPr>
            <a:r>
              <a:rPr lang="en-US" dirty="0"/>
              <a:t>Tabular data: CSV, TSV, Excel, SQL</a:t>
            </a:r>
          </a:p>
          <a:p>
            <a:pPr marL="928687" lvl="1" indent="-457200">
              <a:buFont typeface="Wingdings" charset="2"/>
              <a:buChar char="Ø"/>
            </a:pPr>
            <a:r>
              <a:rPr lang="en-US" dirty="0"/>
              <a:t>Nested data: JSON or XML</a:t>
            </a:r>
          </a:p>
          <a:p>
            <a:pPr marL="471487" indent="-457200">
              <a:buFont typeface="Wingdings" charset="2"/>
              <a:buChar char="Ø"/>
            </a:pPr>
            <a:r>
              <a:rPr lang="en-US" dirty="0"/>
              <a:t>Is the data organized in “records”?</a:t>
            </a:r>
          </a:p>
          <a:p>
            <a:pPr marL="928687" lvl="1" indent="-457200">
              <a:buFont typeface="Wingdings" charset="2"/>
              <a:buChar char="Ø"/>
            </a:pPr>
            <a:r>
              <a:rPr lang="en-US" dirty="0"/>
              <a:t>Yes: How are the records organized?</a:t>
            </a:r>
          </a:p>
          <a:p>
            <a:pPr marL="928687" lvl="1" indent="-457200">
              <a:buFont typeface="Wingdings" charset="2"/>
              <a:buChar char="Ø"/>
            </a:pPr>
            <a:r>
              <a:rPr lang="en-US" dirty="0"/>
              <a:t>No: (e.g., raw dialogue) Can we define records (e.g., conversations).</a:t>
            </a:r>
          </a:p>
          <a:p>
            <a:pPr marL="471487" indent="-457200">
              <a:buFont typeface="Wingdings" charset="2"/>
              <a:buChar char="Ø"/>
            </a:pPr>
            <a:r>
              <a:rPr lang="en-US" dirty="0"/>
              <a:t>Is the data nested? (Records contained within records</a:t>
            </a:r>
            <a:r>
              <a:rPr lang="mr-IN" dirty="0"/>
              <a:t>…</a:t>
            </a:r>
            <a:r>
              <a:rPr lang="en-US" dirty="0"/>
              <a:t>)</a:t>
            </a:r>
          </a:p>
          <a:p>
            <a:pPr marL="928687" lvl="1" indent="-457200">
              <a:buFont typeface="Wingdings" charset="2"/>
              <a:buChar char="Ø"/>
            </a:pPr>
            <a:r>
              <a:rPr lang="en-US" dirty="0"/>
              <a:t>Yes: Can we reasonably un-nest the data?</a:t>
            </a:r>
          </a:p>
          <a:p>
            <a:pPr marL="471487" indent="-457200">
              <a:buFont typeface="Wingdings" charset="2"/>
              <a:buChar char="Ø"/>
            </a:pPr>
            <a:r>
              <a:rPr lang="en-US" dirty="0"/>
              <a:t>What are the fields in each record?</a:t>
            </a:r>
          </a:p>
          <a:p>
            <a:pPr marL="928687" lvl="1" indent="-457200">
              <a:buFont typeface="Wingdings" charset="2"/>
              <a:buChar char="Ø"/>
            </a:pPr>
            <a:r>
              <a:rPr lang="en-US" dirty="0"/>
              <a:t>How are they encoded?  (e.g., strings, numbers, binary, dates </a:t>
            </a:r>
            <a:r>
              <a:rPr lang="mr-IN" dirty="0"/>
              <a:t>…</a:t>
            </a:r>
            <a:r>
              <a:rPr lang="en-US" dirty="0"/>
              <a:t>)</a:t>
            </a:r>
          </a:p>
          <a:p>
            <a:pPr marL="928687" lvl="1" indent="-457200">
              <a:buFont typeface="Wingdings" charset="2"/>
              <a:buChar char="Ø"/>
            </a:pPr>
            <a:r>
              <a:rPr lang="en-US" dirty="0"/>
              <a:t>Do all the records in the dataset contain the same fields?</a:t>
            </a:r>
          </a:p>
          <a:p>
            <a:pPr marL="1387475" lvl="2" indent="-457200"/>
            <a:r>
              <a:rPr lang="en-US" dirty="0"/>
              <a:t>No: Are values missing or are there different types of data?</a:t>
            </a:r>
          </a:p>
          <a:p>
            <a:pPr marL="928687" lvl="1"/>
            <a:r>
              <a:rPr lang="en-US" dirty="0"/>
              <a:t>What is the type of the data?</a:t>
            </a:r>
          </a:p>
        </p:txBody>
      </p:sp>
    </p:spTree>
    <p:extLst>
      <p:ext uri="{BB962C8B-B14F-4D97-AF65-F5344CB8AC3E}">
        <p14:creationId xmlns:p14="http://schemas.microsoft.com/office/powerpoint/2010/main" val="901870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animEffect transition="in" filter="fade">
                                      <p:cBhvr>
                                        <p:cTn id="49"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260" y="155076"/>
            <a:ext cx="3794432" cy="1325563"/>
          </a:xfrm>
        </p:spPr>
        <p:txBody>
          <a:bodyPr/>
          <a:lstStyle/>
          <a:p>
            <a:r>
              <a:rPr lang="en-US" dirty="0"/>
              <a:t>Kinds of </a:t>
            </a:r>
          </a:p>
        </p:txBody>
      </p:sp>
      <p:sp>
        <p:nvSpPr>
          <p:cNvPr id="4" name="Rounded Rectangle 3"/>
          <p:cNvSpPr/>
          <p:nvPr/>
        </p:nvSpPr>
        <p:spPr>
          <a:xfrm>
            <a:off x="1136369" y="1916346"/>
            <a:ext cx="2531165"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Quantitative Data</a:t>
            </a:r>
          </a:p>
        </p:txBody>
      </p:sp>
      <p:sp>
        <p:nvSpPr>
          <p:cNvPr id="5" name="Rounded Rectangle 4"/>
          <p:cNvSpPr/>
          <p:nvPr/>
        </p:nvSpPr>
        <p:spPr>
          <a:xfrm>
            <a:off x="7128390" y="1597137"/>
            <a:ext cx="2531165"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Categorical Data</a:t>
            </a:r>
          </a:p>
        </p:txBody>
      </p:sp>
      <p:sp>
        <p:nvSpPr>
          <p:cNvPr id="6" name="Rounded Rectangle 5"/>
          <p:cNvSpPr/>
          <p:nvPr/>
        </p:nvSpPr>
        <p:spPr>
          <a:xfrm>
            <a:off x="5637521" y="3001410"/>
            <a:ext cx="149086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Ordinal</a:t>
            </a:r>
          </a:p>
        </p:txBody>
      </p:sp>
      <p:sp>
        <p:nvSpPr>
          <p:cNvPr id="7" name="Rounded Rectangle 6"/>
          <p:cNvSpPr/>
          <p:nvPr/>
        </p:nvSpPr>
        <p:spPr>
          <a:xfrm>
            <a:off x="9395279" y="3000655"/>
            <a:ext cx="149086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Nominal</a:t>
            </a:r>
          </a:p>
        </p:txBody>
      </p:sp>
      <p:sp>
        <p:nvSpPr>
          <p:cNvPr id="10" name="Rounded Rectangle 9"/>
          <p:cNvSpPr/>
          <p:nvPr/>
        </p:nvSpPr>
        <p:spPr>
          <a:xfrm>
            <a:off x="3283245" y="296124"/>
            <a:ext cx="192485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4400"/>
              <a:t>Data</a:t>
            </a:r>
          </a:p>
        </p:txBody>
      </p:sp>
      <p:sp>
        <p:nvSpPr>
          <p:cNvPr id="11" name="TextBox 10"/>
          <p:cNvSpPr txBox="1"/>
          <p:nvPr/>
        </p:nvSpPr>
        <p:spPr>
          <a:xfrm>
            <a:off x="729281" y="3882132"/>
            <a:ext cx="2068195" cy="1938992"/>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Price</a:t>
            </a:r>
          </a:p>
          <a:p>
            <a:pPr marL="285750" indent="-285750">
              <a:buFont typeface="Arial" charset="0"/>
              <a:buChar char="•"/>
            </a:pPr>
            <a:r>
              <a:rPr lang="en-US" sz="2000" dirty="0"/>
              <a:t>Quantity</a:t>
            </a:r>
          </a:p>
          <a:p>
            <a:pPr marL="285750" indent="-285750">
              <a:buFont typeface="Arial" charset="0"/>
              <a:buChar char="•"/>
            </a:pPr>
            <a:r>
              <a:rPr lang="en-US" sz="2000" dirty="0"/>
              <a:t>Temperature</a:t>
            </a:r>
          </a:p>
          <a:p>
            <a:pPr marL="285750" indent="-285750">
              <a:buFont typeface="Arial" charset="0"/>
              <a:buChar char="•"/>
            </a:pPr>
            <a:r>
              <a:rPr lang="en-US" sz="2000" dirty="0"/>
              <a:t>Date</a:t>
            </a:r>
          </a:p>
          <a:p>
            <a:pPr marL="285750" indent="-285750">
              <a:buFont typeface="Arial" charset="0"/>
              <a:buChar char="•"/>
            </a:pPr>
            <a:r>
              <a:rPr lang="mr-IN" sz="2000" dirty="0"/>
              <a:t>…</a:t>
            </a:r>
            <a:endParaRPr lang="en-US" sz="2000" dirty="0"/>
          </a:p>
        </p:txBody>
      </p:sp>
      <p:sp>
        <p:nvSpPr>
          <p:cNvPr id="13" name="TextBox 12"/>
          <p:cNvSpPr txBox="1"/>
          <p:nvPr/>
        </p:nvSpPr>
        <p:spPr>
          <a:xfrm>
            <a:off x="457023" y="2970997"/>
            <a:ext cx="3889859" cy="707886"/>
          </a:xfrm>
          <a:prstGeom prst="rect">
            <a:avLst/>
          </a:prstGeom>
        </p:spPr>
        <p:txBody>
          <a:bodyPr wrap="square" rtlCol="0">
            <a:spAutoFit/>
          </a:bodyPr>
          <a:lstStyle/>
          <a:p>
            <a:pPr algn="ctr"/>
            <a:r>
              <a:rPr lang="en-US" sz="2000" dirty="0"/>
              <a:t>Numbers with meaning ratios or intervals.</a:t>
            </a:r>
          </a:p>
        </p:txBody>
      </p:sp>
      <p:sp>
        <p:nvSpPr>
          <p:cNvPr id="14" name="TextBox 13"/>
          <p:cNvSpPr txBox="1"/>
          <p:nvPr/>
        </p:nvSpPr>
        <p:spPr>
          <a:xfrm>
            <a:off x="4919888" y="5102709"/>
            <a:ext cx="2811988" cy="1323439"/>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Preferences</a:t>
            </a:r>
          </a:p>
          <a:p>
            <a:pPr marL="285750" indent="-285750">
              <a:buFont typeface="Arial" charset="0"/>
              <a:buChar char="•"/>
            </a:pPr>
            <a:r>
              <a:rPr lang="en-US" sz="2000" dirty="0"/>
              <a:t>Level of education</a:t>
            </a:r>
          </a:p>
          <a:p>
            <a:pPr marL="285750" indent="-285750">
              <a:buFont typeface="Arial" charset="0"/>
              <a:buChar char="•"/>
            </a:pPr>
            <a:r>
              <a:rPr lang="mr-IN" sz="2000" dirty="0"/>
              <a:t>…</a:t>
            </a:r>
            <a:endParaRPr lang="en-US" sz="2000" dirty="0"/>
          </a:p>
        </p:txBody>
      </p:sp>
      <p:sp>
        <p:nvSpPr>
          <p:cNvPr id="15" name="TextBox 14"/>
          <p:cNvSpPr txBox="1"/>
          <p:nvPr/>
        </p:nvSpPr>
        <p:spPr>
          <a:xfrm>
            <a:off x="9036722" y="5102709"/>
            <a:ext cx="2638864" cy="1631216"/>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Political Affiliation</a:t>
            </a:r>
          </a:p>
          <a:p>
            <a:pPr marL="285750" indent="-285750">
              <a:buFont typeface="Arial" charset="0"/>
              <a:buChar char="•"/>
            </a:pPr>
            <a:r>
              <a:rPr lang="en-US" sz="2000" dirty="0" err="1"/>
              <a:t>CalD</a:t>
            </a:r>
            <a:r>
              <a:rPr lang="en-US" sz="2000" dirty="0"/>
              <a:t> number</a:t>
            </a:r>
          </a:p>
          <a:p>
            <a:pPr marL="285750" indent="-285750">
              <a:buFont typeface="Arial" charset="0"/>
              <a:buChar char="•"/>
            </a:pPr>
            <a:r>
              <a:rPr lang="mr-IN" sz="2000" dirty="0"/>
              <a:t>…</a:t>
            </a:r>
            <a:endParaRPr lang="en-US" sz="2000" dirty="0"/>
          </a:p>
          <a:p>
            <a:pPr marL="285750" indent="-285750">
              <a:buFont typeface="Arial" charset="0"/>
              <a:buChar char="•"/>
            </a:pPr>
            <a:endParaRPr lang="en-US" sz="2000" dirty="0"/>
          </a:p>
        </p:txBody>
      </p:sp>
      <p:sp>
        <p:nvSpPr>
          <p:cNvPr id="16" name="TextBox 15"/>
          <p:cNvSpPr txBox="1"/>
          <p:nvPr/>
        </p:nvSpPr>
        <p:spPr>
          <a:xfrm>
            <a:off x="4438025" y="3978086"/>
            <a:ext cx="3889859" cy="1015663"/>
          </a:xfrm>
          <a:prstGeom prst="rect">
            <a:avLst/>
          </a:prstGeom>
        </p:spPr>
        <p:txBody>
          <a:bodyPr wrap="square" rtlCol="0">
            <a:spAutoFit/>
          </a:bodyPr>
          <a:lstStyle/>
          <a:p>
            <a:pPr algn="ctr"/>
            <a:r>
              <a:rPr lang="en-US" sz="2000" dirty="0"/>
              <a:t>Categories with orders but no consistent meaning if magnitudes or intervals</a:t>
            </a:r>
          </a:p>
        </p:txBody>
      </p:sp>
      <p:sp>
        <p:nvSpPr>
          <p:cNvPr id="17" name="TextBox 16"/>
          <p:cNvSpPr txBox="1"/>
          <p:nvPr/>
        </p:nvSpPr>
        <p:spPr>
          <a:xfrm>
            <a:off x="8251931" y="4121434"/>
            <a:ext cx="3889859" cy="707886"/>
          </a:xfrm>
          <a:prstGeom prst="rect">
            <a:avLst/>
          </a:prstGeom>
        </p:spPr>
        <p:txBody>
          <a:bodyPr wrap="square" rtlCol="0">
            <a:spAutoFit/>
          </a:bodyPr>
          <a:lstStyle/>
          <a:p>
            <a:pPr algn="ctr"/>
            <a:r>
              <a:rPr lang="en-US" sz="2000" dirty="0"/>
              <a:t>Categories with no </a:t>
            </a:r>
          </a:p>
          <a:p>
            <a:pPr algn="ctr"/>
            <a:r>
              <a:rPr lang="en-US" sz="2000" dirty="0"/>
              <a:t>specific ordering.</a:t>
            </a:r>
          </a:p>
        </p:txBody>
      </p:sp>
      <p:cxnSp>
        <p:nvCxnSpPr>
          <p:cNvPr id="19" name="Straight Arrow Connector 18"/>
          <p:cNvCxnSpPr>
            <a:stCxn id="10" idx="2"/>
            <a:endCxn id="4" idx="0"/>
          </p:cNvCxnSpPr>
          <p:nvPr/>
        </p:nvCxnSpPr>
        <p:spPr>
          <a:xfrm flipH="1">
            <a:off x="2401952" y="1184020"/>
            <a:ext cx="1843723" cy="73232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0" name="Straight Arrow Connector 19"/>
          <p:cNvCxnSpPr>
            <a:stCxn id="10" idx="2"/>
            <a:endCxn id="5" idx="1"/>
          </p:cNvCxnSpPr>
          <p:nvPr/>
        </p:nvCxnSpPr>
        <p:spPr>
          <a:xfrm>
            <a:off x="4245675" y="1184020"/>
            <a:ext cx="2882715" cy="85706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3" name="Straight Arrow Connector 22"/>
          <p:cNvCxnSpPr>
            <a:stCxn id="5" idx="2"/>
            <a:endCxn id="6" idx="0"/>
          </p:cNvCxnSpPr>
          <p:nvPr/>
        </p:nvCxnSpPr>
        <p:spPr>
          <a:xfrm flipH="1">
            <a:off x="6382956" y="2485033"/>
            <a:ext cx="2011017" cy="51637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8" name="Straight Arrow Connector 27"/>
          <p:cNvCxnSpPr>
            <a:stCxn id="5" idx="2"/>
            <a:endCxn id="7" idx="0"/>
          </p:cNvCxnSpPr>
          <p:nvPr/>
        </p:nvCxnSpPr>
        <p:spPr>
          <a:xfrm>
            <a:off x="8393973" y="2485033"/>
            <a:ext cx="1746741" cy="51562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0" name="TextBox 39"/>
          <p:cNvSpPr txBox="1"/>
          <p:nvPr/>
        </p:nvSpPr>
        <p:spPr>
          <a:xfrm>
            <a:off x="7479969" y="293404"/>
            <a:ext cx="4558747" cy="923330"/>
          </a:xfrm>
          <a:prstGeom prst="rect">
            <a:avLst/>
          </a:prstGeom>
        </p:spPr>
        <p:txBody>
          <a:bodyPr wrap="square" rtlCol="0">
            <a:spAutoFit/>
          </a:bodyPr>
          <a:lstStyle/>
          <a:p>
            <a:pPr algn="r"/>
            <a:r>
              <a:rPr lang="en-US" i="1" dirty="0"/>
              <a:t>Note that data categorical data can also be numbers </a:t>
            </a:r>
            <a:r>
              <a:rPr lang="en-US" i="1"/>
              <a:t>and quantitative data may be stored as strings.</a:t>
            </a:r>
          </a:p>
        </p:txBody>
      </p:sp>
    </p:spTree>
    <p:extLst>
      <p:ext uri="{BB962C8B-B14F-4D97-AF65-F5344CB8AC3E}">
        <p14:creationId xmlns:p14="http://schemas.microsoft.com/office/powerpoint/2010/main" val="22347687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791"/>
            <a:ext cx="10515600" cy="1325563"/>
          </a:xfrm>
        </p:spPr>
        <p:txBody>
          <a:bodyPr/>
          <a:lstStyle/>
          <a:p>
            <a:r>
              <a:rPr lang="en-US" dirty="0"/>
              <a:t>Structure: Field Types</a:t>
            </a:r>
          </a:p>
        </p:txBody>
      </p:sp>
      <p:sp>
        <p:nvSpPr>
          <p:cNvPr id="3" name="Content Placeholder 2"/>
          <p:cNvSpPr>
            <a:spLocks noGrp="1"/>
          </p:cNvSpPr>
          <p:nvPr>
            <p:ph idx="1"/>
          </p:nvPr>
        </p:nvSpPr>
        <p:spPr>
          <a:xfrm>
            <a:off x="838200" y="1416833"/>
            <a:ext cx="10823713" cy="5104991"/>
          </a:xfrm>
        </p:spPr>
        <p:txBody>
          <a:bodyPr>
            <a:normAutofit fontScale="92500" lnSpcReduction="20000"/>
          </a:bodyPr>
          <a:lstStyle/>
          <a:p>
            <a:pPr marL="471487" indent="-457200"/>
            <a:r>
              <a:rPr lang="en-US" b="1" dirty="0"/>
              <a:t>Quantitative Data:</a:t>
            </a:r>
            <a:r>
              <a:rPr lang="en-US" dirty="0"/>
              <a:t> </a:t>
            </a:r>
            <a:r>
              <a:rPr lang="en-US" i="1" dirty="0"/>
              <a:t>data with meaningful differences or ratios</a:t>
            </a:r>
          </a:p>
          <a:p>
            <a:pPr marL="928687" lvl="1"/>
            <a:r>
              <a:rPr lang="en-US" dirty="0"/>
              <a:t>Continuous: weight, temperature, volume</a:t>
            </a:r>
          </a:p>
          <a:p>
            <a:pPr marL="928687" lvl="1"/>
            <a:r>
              <a:rPr lang="en-US" dirty="0"/>
              <a:t>Discrete: counts, </a:t>
            </a:r>
            <a:r>
              <a:rPr lang="mr-IN" dirty="0"/>
              <a:t>…</a:t>
            </a:r>
            <a:endParaRPr lang="en-US" dirty="0"/>
          </a:p>
          <a:p>
            <a:pPr marL="928687" lvl="1"/>
            <a:r>
              <a:rPr lang="en-US" dirty="0"/>
              <a:t>Visualization: histograms and box plots </a:t>
            </a:r>
            <a:endParaRPr lang="en-US" b="1" dirty="0"/>
          </a:p>
          <a:p>
            <a:pPr marL="471487"/>
            <a:r>
              <a:rPr lang="en-US" b="1" dirty="0"/>
              <a:t>Ordinal Data:</a:t>
            </a:r>
            <a:r>
              <a:rPr lang="en-US" dirty="0"/>
              <a:t> </a:t>
            </a:r>
            <a:r>
              <a:rPr lang="en-US" i="1" dirty="0"/>
              <a:t>data where relative order matters</a:t>
            </a:r>
          </a:p>
          <a:p>
            <a:pPr marL="928687" lvl="1"/>
            <a:r>
              <a:rPr lang="en-US" dirty="0"/>
              <a:t>Differences between entries may not be the same</a:t>
            </a:r>
          </a:p>
          <a:p>
            <a:pPr marL="928687" lvl="1"/>
            <a:r>
              <a:rPr lang="en-US" dirty="0"/>
              <a:t>Examples:</a:t>
            </a:r>
          </a:p>
          <a:p>
            <a:pPr marL="1387475" lvl="2"/>
            <a:r>
              <a:rPr lang="en-US" dirty="0"/>
              <a:t>level of education: [BS, MS, PhD]</a:t>
            </a:r>
          </a:p>
          <a:p>
            <a:pPr marL="1387475" lvl="2"/>
            <a:r>
              <a:rPr lang="en-US" dirty="0"/>
              <a:t>Preferences: [Dislike, Like, Must Have]</a:t>
            </a:r>
          </a:p>
          <a:p>
            <a:pPr marL="928687" lvl="1"/>
            <a:r>
              <a:rPr lang="en-US" dirty="0"/>
              <a:t>Visualization: Bar charts (sorted)</a:t>
            </a:r>
          </a:p>
          <a:p>
            <a:pPr marL="471487"/>
            <a:r>
              <a:rPr lang="en-US" b="1" dirty="0"/>
              <a:t>Nominal Data:</a:t>
            </a:r>
            <a:r>
              <a:rPr lang="en-US" dirty="0"/>
              <a:t> </a:t>
            </a:r>
            <a:r>
              <a:rPr lang="en-US" i="1" dirty="0"/>
              <a:t>data with</a:t>
            </a:r>
            <a:r>
              <a:rPr lang="en-US" dirty="0"/>
              <a:t> </a:t>
            </a:r>
            <a:r>
              <a:rPr lang="en-US" i="1" dirty="0"/>
              <a:t>no numerical meaning</a:t>
            </a:r>
          </a:p>
          <a:p>
            <a:pPr marL="928687" lvl="1"/>
            <a:r>
              <a:rPr lang="en-US" dirty="0"/>
              <a:t>Examples: names, political affiliation, eye color,  </a:t>
            </a:r>
          </a:p>
          <a:p>
            <a:pPr marL="928687" lvl="1"/>
            <a:r>
              <a:rPr lang="en-US" dirty="0"/>
              <a:t>It may be encoded as numbers </a:t>
            </a:r>
            <a:r>
              <a:rPr lang="mr-IN" dirty="0"/>
              <a:t>…</a:t>
            </a:r>
            <a:endParaRPr lang="en-US" dirty="0"/>
          </a:p>
          <a:p>
            <a:pPr marL="928687" lvl="1"/>
            <a:r>
              <a:rPr lang="en-US" dirty="0"/>
              <a:t>Visualization: Bar charts</a:t>
            </a:r>
          </a:p>
        </p:txBody>
      </p:sp>
    </p:spTree>
    <p:extLst>
      <p:ext uri="{BB962C8B-B14F-4D97-AF65-F5344CB8AC3E}">
        <p14:creationId xmlns:p14="http://schemas.microsoft.com/office/powerpoint/2010/main" val="96315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3" end="13"/>
                                            </p:txEl>
                                          </p:spTgt>
                                        </p:tgtEl>
                                        <p:attrNameLst>
                                          <p:attrName>style.visibility</p:attrName>
                                        </p:attrNameLst>
                                      </p:cBhvr>
                                      <p:to>
                                        <p:strVal val="visible"/>
                                      </p:to>
                                    </p:set>
                                    <p:animEffect transition="in" filter="fade">
                                      <p:cBhvr>
                                        <p:cTn id="6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Field Types: </a:t>
            </a:r>
          </a:p>
        </p:txBody>
      </p:sp>
      <p:sp>
        <p:nvSpPr>
          <p:cNvPr id="3" name="Content Placeholder 2"/>
          <p:cNvSpPr>
            <a:spLocks noGrp="1"/>
          </p:cNvSpPr>
          <p:nvPr>
            <p:ph idx="1"/>
          </p:nvPr>
        </p:nvSpPr>
        <p:spPr/>
        <p:txBody>
          <a:bodyPr/>
          <a:lstStyle/>
          <a:p>
            <a:r>
              <a:rPr lang="en-US" dirty="0"/>
              <a:t>Price in dollars of a product?</a:t>
            </a:r>
          </a:p>
          <a:p>
            <a:pPr lvl="1"/>
            <a:r>
              <a:rPr lang="en-US" dirty="0"/>
              <a:t>(A) Quantitative, (B) Ordinal, (C) Nominal</a:t>
            </a:r>
          </a:p>
          <a:p>
            <a:r>
              <a:rPr lang="en-US" dirty="0"/>
              <a:t>Cal ID Numbers?</a:t>
            </a:r>
          </a:p>
          <a:p>
            <a:pPr lvl="1"/>
            <a:r>
              <a:rPr lang="en-US" dirty="0"/>
              <a:t>(A) Quantitative, (B) Ordinal, (C) Nominal</a:t>
            </a:r>
          </a:p>
          <a:p>
            <a:r>
              <a:rPr lang="en-US" dirty="0"/>
              <a:t>Star Rating on Yelp?</a:t>
            </a:r>
          </a:p>
          <a:p>
            <a:pPr lvl="1"/>
            <a:r>
              <a:rPr lang="en-US" dirty="0"/>
              <a:t>(A) Quantitative, (B) Ordinal, (C) Nominal</a:t>
            </a:r>
          </a:p>
          <a:p>
            <a:r>
              <a:rPr lang="en-US" dirty="0"/>
              <a:t>Date an item was sold?</a:t>
            </a:r>
          </a:p>
          <a:p>
            <a:pPr lvl="1"/>
            <a:r>
              <a:rPr lang="en-US" dirty="0"/>
              <a:t>(A) Quantitative, (B) Ordinal, (C) Nominal</a:t>
            </a:r>
          </a:p>
          <a:p>
            <a:endParaRPr lang="en-US" dirty="0"/>
          </a:p>
        </p:txBody>
      </p:sp>
    </p:spTree>
    <p:extLst>
      <p:ext uri="{BB962C8B-B14F-4D97-AF65-F5344CB8AC3E}">
        <p14:creationId xmlns:p14="http://schemas.microsoft.com/office/powerpoint/2010/main" val="7930400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Keys</a:t>
            </a:r>
          </a:p>
        </p:txBody>
      </p:sp>
      <p:sp>
        <p:nvSpPr>
          <p:cNvPr id="3" name="Content Placeholder 2"/>
          <p:cNvSpPr>
            <a:spLocks noGrp="1"/>
          </p:cNvSpPr>
          <p:nvPr>
            <p:ph idx="1"/>
          </p:nvPr>
        </p:nvSpPr>
        <p:spPr>
          <a:xfrm>
            <a:off x="658090" y="1656173"/>
            <a:ext cx="6766135" cy="4650498"/>
          </a:xfrm>
        </p:spPr>
        <p:txBody>
          <a:bodyPr>
            <a:normAutofit lnSpcReduction="10000"/>
          </a:bodyPr>
          <a:lstStyle/>
          <a:p>
            <a:r>
              <a:rPr lang="en-US" dirty="0"/>
              <a:t>Often data will reference other pieces of data</a:t>
            </a:r>
          </a:p>
          <a:p>
            <a:r>
              <a:rPr lang="en-US" b="1" dirty="0"/>
              <a:t>Primary key:</a:t>
            </a:r>
            <a:r>
              <a:rPr lang="en-US" dirty="0"/>
              <a:t> </a:t>
            </a:r>
            <a:r>
              <a:rPr lang="en-US" i="1" dirty="0"/>
              <a:t>the column or set of columns in a table that determine the values of the remaining columns</a:t>
            </a:r>
          </a:p>
          <a:p>
            <a:pPr lvl="1"/>
            <a:r>
              <a:rPr lang="en-US" dirty="0"/>
              <a:t>Primary keys are unique</a:t>
            </a:r>
          </a:p>
          <a:p>
            <a:pPr lvl="1"/>
            <a:r>
              <a:rPr lang="en-US" dirty="0"/>
              <a:t>Examples: SSN, </a:t>
            </a:r>
            <a:r>
              <a:rPr lang="en-US" dirty="0" err="1"/>
              <a:t>ProductIDs</a:t>
            </a:r>
            <a:r>
              <a:rPr lang="en-US" dirty="0"/>
              <a:t>, </a:t>
            </a:r>
            <a:r>
              <a:rPr lang="mr-IN" dirty="0"/>
              <a:t>…</a:t>
            </a:r>
            <a:endParaRPr lang="en-US" dirty="0"/>
          </a:p>
          <a:p>
            <a:r>
              <a:rPr lang="en-US" b="1" dirty="0"/>
              <a:t>Foreign keys:</a:t>
            </a:r>
            <a:r>
              <a:rPr lang="en-US" dirty="0"/>
              <a:t> the column or sets of columns that reference primary keys in other tables.</a:t>
            </a:r>
            <a:endParaRPr lang="en-US" b="1" dirty="0"/>
          </a:p>
        </p:txBody>
      </p:sp>
      <p:graphicFrame>
        <p:nvGraphicFramePr>
          <p:cNvPr id="4" name="Table 3"/>
          <p:cNvGraphicFramePr>
            <a:graphicFrameLocks noGrp="1"/>
          </p:cNvGraphicFramePr>
          <p:nvPr>
            <p:extLst>
              <p:ext uri="{D42A27DB-BD31-4B8C-83A1-F6EECF244321}">
                <p14:modId xmlns:p14="http://schemas.microsoft.com/office/powerpoint/2010/main" val="1584740"/>
              </p:ext>
            </p:extLst>
          </p:nvPr>
        </p:nvGraphicFramePr>
        <p:xfrm>
          <a:off x="7454017" y="444650"/>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Quantity</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3</a:t>
                      </a:r>
                    </a:p>
                  </a:txBody>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999</a:t>
                      </a:r>
                    </a:p>
                  </a:txBody>
                  <a:tcPr/>
                </a:tc>
                <a:tc>
                  <a:txBody>
                    <a:bodyPr/>
                    <a:lstStyle/>
                    <a:p>
                      <a:r>
                        <a:rPr lang="en-US" dirty="0"/>
                        <a:t>2</a:t>
                      </a:r>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1</a:t>
                      </a:r>
                    </a:p>
                  </a:txBody>
                  <a:tcPr/>
                </a:tc>
                <a:extLst>
                  <a:ext uri="{0D108BD9-81ED-4DB2-BD59-A6C34878D82A}">
                    <a16:rowId xmlns:a16="http://schemas.microsoft.com/office/drawing/2014/main" val="10003"/>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783705412"/>
              </p:ext>
            </p:extLst>
          </p:nvPr>
        </p:nvGraphicFramePr>
        <p:xfrm>
          <a:off x="7624600" y="2377166"/>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OrderNum</a:t>
                      </a:r>
                      <a:endParaRPr lang="en-US" u="sng" dirty="0"/>
                    </a:p>
                  </a:txBody>
                  <a:tcPr/>
                </a:tc>
                <a:tc>
                  <a:txBody>
                    <a:bodyPr/>
                    <a:lstStyle/>
                    <a:p>
                      <a:r>
                        <a:rPr lang="en-US" u="sng" dirty="0" err="1"/>
                        <a:t>CustID</a:t>
                      </a:r>
                      <a:endParaRPr lang="en-US" u="sng" dirty="0"/>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171345</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281139</a:t>
                      </a:r>
                    </a:p>
                  </a:txBody>
                  <a:tcPr/>
                </a:tc>
                <a:tc>
                  <a:txBody>
                    <a:bodyPr/>
                    <a:lstStyle/>
                    <a:p>
                      <a:r>
                        <a:rPr lang="en-US" dirty="0"/>
                        <a:t>8/30/2017</a:t>
                      </a:r>
                    </a:p>
                  </a:txBody>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012631011"/>
              </p:ext>
            </p:extLst>
          </p:nvPr>
        </p:nvGraphicFramePr>
        <p:xfrm>
          <a:off x="9462926" y="3928804"/>
          <a:ext cx="2512004" cy="1112520"/>
        </p:xfrm>
        <a:graphic>
          <a:graphicData uri="http://schemas.openxmlformats.org/drawingml/2006/table">
            <a:tbl>
              <a:tblPr firstRow="1" bandRow="1">
                <a:tableStyleId>{21E4AEA4-8DFA-4A89-87EB-49C32662AFE0}</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ProdID</a:t>
                      </a:r>
                      <a:endParaRPr lang="en-US" u="sng" dirty="0"/>
                    </a:p>
                  </a:txBody>
                  <a:tcPr/>
                </a:tc>
                <a:tc>
                  <a:txBody>
                    <a:bodyPr/>
                    <a:lstStyle/>
                    <a:p>
                      <a:r>
                        <a:rPr lang="en-US" u="none" dirty="0"/>
                        <a:t>Cost</a:t>
                      </a:r>
                    </a:p>
                  </a:txBody>
                  <a:tcPr/>
                </a:tc>
                <a:extLst>
                  <a:ext uri="{0D108BD9-81ED-4DB2-BD59-A6C34878D82A}">
                    <a16:rowId xmlns:a16="http://schemas.microsoft.com/office/drawing/2014/main" val="10000"/>
                  </a:ext>
                </a:extLst>
              </a:tr>
              <a:tr h="370840">
                <a:tc>
                  <a:txBody>
                    <a:bodyPr/>
                    <a:lstStyle/>
                    <a:p>
                      <a:r>
                        <a:rPr lang="en-US" dirty="0"/>
                        <a:t>42</a:t>
                      </a:r>
                    </a:p>
                  </a:txBody>
                  <a:tcPr/>
                </a:tc>
                <a:tc>
                  <a:txBody>
                    <a:bodyPr/>
                    <a:lstStyle/>
                    <a:p>
                      <a:r>
                        <a:rPr lang="en-US" dirty="0"/>
                        <a:t>3.14</a:t>
                      </a:r>
                    </a:p>
                  </a:txBody>
                  <a:tcPr/>
                </a:tc>
                <a:extLst>
                  <a:ext uri="{0D108BD9-81ED-4DB2-BD59-A6C34878D82A}">
                    <a16:rowId xmlns:a16="http://schemas.microsoft.com/office/drawing/2014/main" val="10001"/>
                  </a:ext>
                </a:extLst>
              </a:tr>
              <a:tr h="370840">
                <a:tc>
                  <a:txBody>
                    <a:bodyPr/>
                    <a:lstStyle/>
                    <a:p>
                      <a:r>
                        <a:rPr lang="en-US" dirty="0"/>
                        <a:t>999</a:t>
                      </a:r>
                    </a:p>
                  </a:txBody>
                  <a:tcPr/>
                </a:tc>
                <a:tc>
                  <a:txBody>
                    <a:bodyPr/>
                    <a:lstStyle/>
                    <a:p>
                      <a:r>
                        <a:rPr lang="en-US" dirty="0"/>
                        <a:t>2.72</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10235351" y="110078"/>
            <a:ext cx="1739579" cy="369332"/>
          </a:xfrm>
          <a:prstGeom prst="rect">
            <a:avLst/>
          </a:prstGeom>
        </p:spPr>
        <p:txBody>
          <a:bodyPr wrap="none" rtlCol="0">
            <a:spAutoFit/>
          </a:bodyPr>
          <a:lstStyle/>
          <a:p>
            <a:pPr algn="r"/>
            <a:r>
              <a:rPr lang="en-US" dirty="0" err="1"/>
              <a:t>Purchases.csv</a:t>
            </a:r>
            <a:endParaRPr lang="en-US" dirty="0"/>
          </a:p>
        </p:txBody>
      </p:sp>
      <p:sp>
        <p:nvSpPr>
          <p:cNvPr id="8" name="TextBox 7"/>
          <p:cNvSpPr txBox="1"/>
          <p:nvPr/>
        </p:nvSpPr>
        <p:spPr>
          <a:xfrm>
            <a:off x="10386033" y="3589274"/>
            <a:ext cx="1588897" cy="369332"/>
          </a:xfrm>
          <a:prstGeom prst="rect">
            <a:avLst/>
          </a:prstGeom>
        </p:spPr>
        <p:txBody>
          <a:bodyPr wrap="none" rtlCol="0">
            <a:spAutoFit/>
          </a:bodyPr>
          <a:lstStyle/>
          <a:p>
            <a:pPr algn="r"/>
            <a:r>
              <a:rPr lang="en-US" dirty="0" err="1"/>
              <a:t>Products.csv</a:t>
            </a:r>
            <a:endParaRPr lang="en-US" dirty="0"/>
          </a:p>
        </p:txBody>
      </p:sp>
      <p:sp>
        <p:nvSpPr>
          <p:cNvPr id="9" name="TextBox 8"/>
          <p:cNvSpPr txBox="1"/>
          <p:nvPr/>
        </p:nvSpPr>
        <p:spPr>
          <a:xfrm>
            <a:off x="10621674" y="2037636"/>
            <a:ext cx="1353256" cy="369332"/>
          </a:xfrm>
          <a:prstGeom prst="rect">
            <a:avLst/>
          </a:prstGeom>
        </p:spPr>
        <p:txBody>
          <a:bodyPr wrap="none" rtlCol="0">
            <a:spAutoFit/>
          </a:bodyPr>
          <a:lstStyle/>
          <a:p>
            <a:pPr algn="r"/>
            <a:r>
              <a:rPr lang="en-US" dirty="0" err="1"/>
              <a:t>Orders.csv</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1274477980"/>
              </p:ext>
            </p:extLst>
          </p:nvPr>
        </p:nvGraphicFramePr>
        <p:xfrm>
          <a:off x="9462926" y="5485525"/>
          <a:ext cx="2512004" cy="1112520"/>
        </p:xfrm>
        <a:graphic>
          <a:graphicData uri="http://schemas.openxmlformats.org/drawingml/2006/table">
            <a:tbl>
              <a:tblPr firstRow="1" bandRow="1">
                <a:tableStyleId>{00A15C55-8517-42AA-B614-E9B94910E393}</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CustID</a:t>
                      </a:r>
                      <a:endParaRPr lang="en-US" u="sng" dirty="0"/>
                    </a:p>
                  </a:txBody>
                  <a:tcPr/>
                </a:tc>
                <a:tc>
                  <a:txBody>
                    <a:bodyPr/>
                    <a:lstStyle/>
                    <a:p>
                      <a:r>
                        <a:rPr lang="en-US" u="none" dirty="0" err="1"/>
                        <a:t>Addr</a:t>
                      </a:r>
                      <a:endParaRPr lang="en-US" u="none" dirty="0"/>
                    </a:p>
                  </a:txBody>
                  <a:tcPr/>
                </a:tc>
                <a:extLst>
                  <a:ext uri="{0D108BD9-81ED-4DB2-BD59-A6C34878D82A}">
                    <a16:rowId xmlns:a16="http://schemas.microsoft.com/office/drawing/2014/main" val="10000"/>
                  </a:ext>
                </a:extLst>
              </a:tr>
              <a:tr h="370840">
                <a:tc>
                  <a:txBody>
                    <a:bodyPr/>
                    <a:lstStyle/>
                    <a:p>
                      <a:r>
                        <a:rPr lang="en-US" dirty="0"/>
                        <a:t>171345</a:t>
                      </a:r>
                    </a:p>
                  </a:txBody>
                  <a:tcPr/>
                </a:tc>
                <a:tc>
                  <a:txBody>
                    <a:bodyPr/>
                    <a:lstStyle/>
                    <a:p>
                      <a:r>
                        <a:rPr lang="en-US" dirty="0"/>
                        <a:t>Harmon.. </a:t>
                      </a:r>
                    </a:p>
                  </a:txBody>
                  <a:tcPr/>
                </a:tc>
                <a:extLst>
                  <a:ext uri="{0D108BD9-81ED-4DB2-BD59-A6C34878D82A}">
                    <a16:rowId xmlns:a16="http://schemas.microsoft.com/office/drawing/2014/main" val="10001"/>
                  </a:ext>
                </a:extLst>
              </a:tr>
              <a:tr h="370840">
                <a:tc>
                  <a:txBody>
                    <a:bodyPr/>
                    <a:lstStyle/>
                    <a:p>
                      <a:r>
                        <a:rPr lang="en-US" dirty="0"/>
                        <a:t>281139</a:t>
                      </a:r>
                    </a:p>
                  </a:txBody>
                  <a:tcPr/>
                </a:tc>
                <a:tc>
                  <a:txBody>
                    <a:bodyPr/>
                    <a:lstStyle/>
                    <a:p>
                      <a:r>
                        <a:rPr lang="en-US" dirty="0"/>
                        <a:t>Main ..</a:t>
                      </a:r>
                    </a:p>
                  </a:txBody>
                  <a:tcPr/>
                </a:tc>
                <a:extLst>
                  <a:ext uri="{0D108BD9-81ED-4DB2-BD59-A6C34878D82A}">
                    <a16:rowId xmlns:a16="http://schemas.microsoft.com/office/drawing/2014/main" val="10002"/>
                  </a:ext>
                </a:extLst>
              </a:tr>
            </a:tbl>
          </a:graphicData>
        </a:graphic>
      </p:graphicFrame>
      <p:sp>
        <p:nvSpPr>
          <p:cNvPr id="11" name="TextBox 10"/>
          <p:cNvSpPr txBox="1"/>
          <p:nvPr/>
        </p:nvSpPr>
        <p:spPr>
          <a:xfrm>
            <a:off x="10185658" y="5145992"/>
            <a:ext cx="1789272" cy="369332"/>
          </a:xfrm>
          <a:prstGeom prst="rect">
            <a:avLst/>
          </a:prstGeom>
        </p:spPr>
        <p:txBody>
          <a:bodyPr wrap="none" rtlCol="0">
            <a:spAutoFit/>
          </a:bodyPr>
          <a:lstStyle/>
          <a:p>
            <a:pPr algn="r"/>
            <a:r>
              <a:rPr lang="en-US" dirty="0" err="1"/>
              <a:t>Customers.csv</a:t>
            </a:r>
            <a:endParaRPr lang="en-US" dirty="0"/>
          </a:p>
        </p:txBody>
      </p:sp>
      <p:grpSp>
        <p:nvGrpSpPr>
          <p:cNvPr id="12" name="Group 11"/>
          <p:cNvGrpSpPr/>
          <p:nvPr/>
        </p:nvGrpSpPr>
        <p:grpSpPr>
          <a:xfrm>
            <a:off x="7865145" y="1960363"/>
            <a:ext cx="1934620" cy="416803"/>
            <a:chOff x="7865145" y="1960363"/>
            <a:chExt cx="1934620" cy="416803"/>
          </a:xfrm>
        </p:grpSpPr>
        <p:sp>
          <p:nvSpPr>
            <p:cNvPr id="26" name="TextBox 25"/>
            <p:cNvSpPr txBox="1"/>
            <p:nvPr/>
          </p:nvSpPr>
          <p:spPr>
            <a:xfrm>
              <a:off x="7865145" y="1960363"/>
              <a:ext cx="1484702" cy="369332"/>
            </a:xfrm>
            <a:prstGeom prst="rect">
              <a:avLst/>
            </a:prstGeom>
          </p:spPr>
          <p:txBody>
            <a:bodyPr wrap="none" rtlCol="0">
              <a:spAutoFit/>
            </a:bodyPr>
            <a:lstStyle/>
            <a:p>
              <a:r>
                <a:rPr lang="en-US" dirty="0"/>
                <a:t>Foreign Key</a:t>
              </a:r>
            </a:p>
          </p:txBody>
        </p:sp>
        <p:cxnSp>
          <p:nvCxnSpPr>
            <p:cNvPr id="28" name="Curved Connector 27"/>
            <p:cNvCxnSpPr>
              <a:stCxn id="26" idx="3"/>
              <a:endCxn id="5" idx="0"/>
            </p:cNvCxnSpPr>
            <p:nvPr/>
          </p:nvCxnSpPr>
          <p:spPr>
            <a:xfrm>
              <a:off x="9349847" y="2145029"/>
              <a:ext cx="449918" cy="232137"/>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grpSp>
      <p:grpSp>
        <p:nvGrpSpPr>
          <p:cNvPr id="13" name="Group 12"/>
          <p:cNvGrpSpPr/>
          <p:nvPr/>
        </p:nvGrpSpPr>
        <p:grpSpPr>
          <a:xfrm>
            <a:off x="7873161" y="4961326"/>
            <a:ext cx="1926604" cy="524199"/>
            <a:chOff x="7873161" y="4961326"/>
            <a:chExt cx="1926604" cy="524199"/>
          </a:xfrm>
        </p:grpSpPr>
        <p:sp>
          <p:nvSpPr>
            <p:cNvPr id="25" name="TextBox 24"/>
            <p:cNvSpPr txBox="1"/>
            <p:nvPr/>
          </p:nvSpPr>
          <p:spPr>
            <a:xfrm>
              <a:off x="7873161" y="4961326"/>
              <a:ext cx="1476686" cy="369332"/>
            </a:xfrm>
            <a:prstGeom prst="rect">
              <a:avLst/>
            </a:prstGeom>
          </p:spPr>
          <p:txBody>
            <a:bodyPr wrap="none" rtlCol="0">
              <a:spAutoFit/>
            </a:bodyPr>
            <a:lstStyle/>
            <a:p>
              <a:r>
                <a:rPr lang="en-US" dirty="0"/>
                <a:t>Primary Key</a:t>
              </a:r>
            </a:p>
          </p:txBody>
        </p:sp>
        <p:cxnSp>
          <p:nvCxnSpPr>
            <p:cNvPr id="37" name="Straight Arrow Connector 36"/>
            <p:cNvCxnSpPr>
              <a:stCxn id="25" idx="3"/>
            </p:cNvCxnSpPr>
            <p:nvPr/>
          </p:nvCxnSpPr>
          <p:spPr>
            <a:xfrm>
              <a:off x="9349847" y="5145992"/>
              <a:ext cx="449918" cy="33953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715790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 end="1"/>
                                            </p:txEl>
                                          </p:spTgt>
                                        </p:tgtEl>
                                        <p:attrNameLst>
                                          <p:attrName>style.visibility</p:attrName>
                                        </p:attrNameLst>
                                      </p:cBhvr>
                                      <p:to>
                                        <p:strVal val="visible"/>
                                      </p:to>
                                    </p:set>
                                    <p:animEffect transition="in" filter="fade">
                                      <p:cBhvr>
                                        <p:cTn id="39" dur="500"/>
                                        <p:tgtEl>
                                          <p:spTgt spid="3">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2" end="2"/>
                                            </p:txEl>
                                          </p:spTgt>
                                        </p:tgtEl>
                                        <p:attrNameLst>
                                          <p:attrName>style.visibility</p:attrName>
                                        </p:attrNameLst>
                                      </p:cBhvr>
                                      <p:to>
                                        <p:strVal val="visible"/>
                                      </p:to>
                                    </p:set>
                                    <p:animEffect transition="in" filter="fade">
                                      <p:cBhvr>
                                        <p:cTn id="42" dur="500"/>
                                        <p:tgtEl>
                                          <p:spTgt spid="3">
                                            <p:txEl>
                                              <p:pRg st="2" end="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Effect transition="in" filter="fade">
                                      <p:cBhvr>
                                        <p:cTn id="45" dur="500"/>
                                        <p:tgtEl>
                                          <p:spTgt spid="3">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4" end="4"/>
                                            </p:txEl>
                                          </p:spTgt>
                                        </p:tgtEl>
                                        <p:attrNameLst>
                                          <p:attrName>style.visibility</p:attrName>
                                        </p:attrNameLst>
                                      </p:cBhvr>
                                      <p:to>
                                        <p:strVal val="visible"/>
                                      </p:to>
                                    </p:set>
                                    <p:animEffect transition="in" filter="fade">
                                      <p:cBhvr>
                                        <p:cTn id="50" dur="500"/>
                                        <p:tgtEl>
                                          <p:spTgt spid="3">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838200" y="1749284"/>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rgbClr val="7030A0"/>
                </a:solidFill>
              </a:rPr>
              <a:t>Structure -- </a:t>
            </a:r>
            <a:r>
              <a:rPr lang="en-US" i="1" dirty="0">
                <a:solidFill>
                  <a:srgbClr val="7030A0"/>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809058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2411895"/>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rgbClr val="7030A0"/>
                </a:solidFill>
              </a:rPr>
              <a:t>Granularity -- </a:t>
            </a:r>
            <a:r>
              <a:rPr lang="en-US" i="1" dirty="0">
                <a:solidFill>
                  <a:srgbClr val="7030A0"/>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7318502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6"/>
            <a:ext cx="10801350" cy="957140"/>
          </a:xfrm>
        </p:spPr>
        <p:txBody>
          <a:bodyPr/>
          <a:lstStyle/>
          <a:p>
            <a:r>
              <a:rPr lang="en-US" dirty="0"/>
              <a:t>Granularity</a:t>
            </a:r>
          </a:p>
        </p:txBody>
      </p:sp>
      <p:sp>
        <p:nvSpPr>
          <p:cNvPr id="3" name="Content Placeholder 2"/>
          <p:cNvSpPr>
            <a:spLocks noGrp="1"/>
          </p:cNvSpPr>
          <p:nvPr>
            <p:ph idx="1"/>
          </p:nvPr>
        </p:nvSpPr>
        <p:spPr>
          <a:xfrm>
            <a:off x="764729" y="1158546"/>
            <a:ext cx="10966938" cy="5486399"/>
          </a:xfrm>
        </p:spPr>
        <p:txBody>
          <a:bodyPr>
            <a:normAutofit/>
          </a:bodyPr>
          <a:lstStyle/>
          <a:p>
            <a:r>
              <a:rPr lang="en-US" sz="2400" dirty="0"/>
              <a:t>What does each record represent?</a:t>
            </a:r>
          </a:p>
          <a:p>
            <a:pPr lvl="1"/>
            <a:r>
              <a:rPr lang="en-US" sz="2000" dirty="0"/>
              <a:t>Examples: a purchase, a person, a group of users</a:t>
            </a:r>
          </a:p>
          <a:p>
            <a:r>
              <a:rPr lang="en-US" sz="2400" dirty="0"/>
              <a:t>Do all records capture granularity at the same level?</a:t>
            </a:r>
          </a:p>
          <a:p>
            <a:pPr lvl="1"/>
            <a:r>
              <a:rPr lang="en-US" sz="2000" dirty="0"/>
              <a:t>Some data will include summaries as records</a:t>
            </a:r>
          </a:p>
          <a:p>
            <a:r>
              <a:rPr lang="en-US" sz="2400" dirty="0"/>
              <a:t>If the data are coarse how was it aggregated?</a:t>
            </a:r>
          </a:p>
          <a:p>
            <a:pPr lvl="1"/>
            <a:r>
              <a:rPr lang="en-US" sz="2000" dirty="0"/>
              <a:t>Sampling, averaging, </a:t>
            </a:r>
            <a:r>
              <a:rPr lang="mr-IN" sz="2000" dirty="0"/>
              <a:t>…</a:t>
            </a:r>
            <a:endParaRPr lang="en-US" sz="2000" dirty="0"/>
          </a:p>
          <a:p>
            <a:r>
              <a:rPr lang="en-US" sz="2400" dirty="0"/>
              <a:t>What kinds of aggregation is possible/desirable? </a:t>
            </a:r>
          </a:p>
          <a:p>
            <a:pPr lvl="1"/>
            <a:r>
              <a:rPr lang="en-US" sz="2000" dirty="0"/>
              <a:t>From individual people to demographic groups? </a:t>
            </a:r>
          </a:p>
          <a:p>
            <a:pPr lvl="1"/>
            <a:r>
              <a:rPr lang="en-US" sz="2000" dirty="0"/>
              <a:t>From individual events to totals across time or regions?</a:t>
            </a:r>
          </a:p>
          <a:p>
            <a:pPr lvl="1"/>
            <a:r>
              <a:rPr lang="en-US" sz="2000" dirty="0"/>
              <a:t>Hierarchies (city/county/state, second/minute/hour/days)</a:t>
            </a:r>
          </a:p>
          <a:p>
            <a:r>
              <a:rPr lang="en-US" dirty="0"/>
              <a:t>Understanding and manipulating granularity can help reveal patterns. </a:t>
            </a:r>
          </a:p>
        </p:txBody>
      </p:sp>
    </p:spTree>
    <p:extLst>
      <p:ext uri="{BB962C8B-B14F-4D97-AF65-F5344CB8AC3E}">
        <p14:creationId xmlns:p14="http://schemas.microsoft.com/office/powerpoint/2010/main" val="1954692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Granularity and Keys</a:t>
            </a:r>
          </a:p>
        </p:txBody>
      </p:sp>
      <p:sp>
        <p:nvSpPr>
          <p:cNvPr id="3" name="Content Placeholder 2"/>
          <p:cNvSpPr>
            <a:spLocks noGrp="1"/>
          </p:cNvSpPr>
          <p:nvPr>
            <p:ph idx="1"/>
          </p:nvPr>
        </p:nvSpPr>
        <p:spPr>
          <a:xfrm>
            <a:off x="658090" y="1656172"/>
            <a:ext cx="7356357" cy="5036175"/>
          </a:xfrm>
        </p:spPr>
        <p:txBody>
          <a:bodyPr>
            <a:normAutofit/>
          </a:bodyPr>
          <a:lstStyle/>
          <a:p>
            <a:r>
              <a:rPr lang="en-US" dirty="0"/>
              <a:t>The primary key defines what the record represents </a:t>
            </a:r>
            <a:r>
              <a:rPr lang="en-US" dirty="0">
                <a:sym typeface="Wingdings"/>
              </a:rPr>
              <a:t> Granularity</a:t>
            </a:r>
          </a:p>
          <a:p>
            <a:r>
              <a:rPr lang="en-US" dirty="0">
                <a:sym typeface="Wingdings"/>
              </a:rPr>
              <a:t>What is the granularity of these</a:t>
            </a:r>
            <a:br>
              <a:rPr lang="en-US" dirty="0">
                <a:sym typeface="Wingdings"/>
              </a:rPr>
            </a:br>
            <a:r>
              <a:rPr lang="en-US" dirty="0">
                <a:sym typeface="Wingdings"/>
              </a:rPr>
              <a:t>example tables?</a:t>
            </a:r>
          </a:p>
          <a:p>
            <a:pPr lvl="1"/>
            <a:r>
              <a:rPr lang="en-US" dirty="0" err="1">
                <a:sym typeface="Wingdings"/>
              </a:rPr>
              <a:t>Purchases.csv</a:t>
            </a:r>
            <a:r>
              <a:rPr lang="en-US" dirty="0">
                <a:sym typeface="Wingdings"/>
              </a:rPr>
              <a:t>: PK=(</a:t>
            </a:r>
            <a:r>
              <a:rPr lang="en-US" dirty="0" err="1">
                <a:sym typeface="Wingdings"/>
              </a:rPr>
              <a:t>OrderNum</a:t>
            </a:r>
            <a:r>
              <a:rPr lang="en-US" dirty="0">
                <a:sym typeface="Wingdings"/>
              </a:rPr>
              <a:t> + </a:t>
            </a:r>
            <a:r>
              <a:rPr lang="en-US" dirty="0" err="1">
                <a:sym typeface="Wingdings"/>
              </a:rPr>
              <a:t>ProdID</a:t>
            </a:r>
            <a:r>
              <a:rPr lang="en-US" dirty="0">
                <a:sym typeface="Wingdings"/>
              </a:rPr>
              <a:t>)   Each Item in an order</a:t>
            </a:r>
          </a:p>
          <a:p>
            <a:pPr lvl="1"/>
            <a:r>
              <a:rPr lang="en-US" dirty="0" err="1">
                <a:sym typeface="Wingdings"/>
              </a:rPr>
              <a:t>Orders.csv</a:t>
            </a:r>
            <a:r>
              <a:rPr lang="en-US" dirty="0">
                <a:sym typeface="Wingdings"/>
              </a:rPr>
              <a:t>: PK = </a:t>
            </a:r>
            <a:r>
              <a:rPr lang="en-US" dirty="0" err="1">
                <a:sym typeface="Wingdings"/>
              </a:rPr>
              <a:t>OrderNum</a:t>
            </a:r>
            <a:r>
              <a:rPr lang="en-US" dirty="0">
                <a:sym typeface="Wingdings"/>
              </a:rPr>
              <a:t>  an order</a:t>
            </a:r>
          </a:p>
          <a:p>
            <a:r>
              <a:rPr lang="en-US" dirty="0"/>
              <a:t>How might we adjust the granularity?</a:t>
            </a:r>
          </a:p>
          <a:p>
            <a:pPr lvl="1"/>
            <a:r>
              <a:rPr lang="en-US" dirty="0"/>
              <a:t>Aggregation: count, mean, median, </a:t>
            </a:r>
            <a:r>
              <a:rPr lang="en-US" dirty="0" err="1"/>
              <a:t>var</a:t>
            </a:r>
            <a:r>
              <a:rPr lang="en-US" dirty="0"/>
              <a:t>, </a:t>
            </a:r>
            <a:r>
              <a:rPr lang="en-US" dirty="0" err="1"/>
              <a:t>groupby</a:t>
            </a:r>
            <a:r>
              <a:rPr lang="en-US" dirty="0"/>
              <a:t>, pivot </a:t>
            </a:r>
            <a:r>
              <a:rPr lang="mr-IN" dirty="0"/>
              <a:t>…</a:t>
            </a:r>
            <a:r>
              <a:rPr lang="en-US" dirty="0"/>
              <a:t> </a:t>
            </a:r>
          </a:p>
        </p:txBody>
      </p:sp>
      <p:graphicFrame>
        <p:nvGraphicFramePr>
          <p:cNvPr id="4" name="Table 3"/>
          <p:cNvGraphicFramePr>
            <a:graphicFrameLocks noGrp="1"/>
          </p:cNvGraphicFramePr>
          <p:nvPr/>
        </p:nvGraphicFramePr>
        <p:xfrm>
          <a:off x="7454017" y="444650"/>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Quantity</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3</a:t>
                      </a:r>
                    </a:p>
                  </a:txBody>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999</a:t>
                      </a:r>
                    </a:p>
                  </a:txBody>
                  <a:tcPr/>
                </a:tc>
                <a:tc>
                  <a:txBody>
                    <a:bodyPr/>
                    <a:lstStyle/>
                    <a:p>
                      <a:r>
                        <a:rPr lang="en-US" dirty="0"/>
                        <a:t>2</a:t>
                      </a:r>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1</a:t>
                      </a:r>
                    </a:p>
                  </a:txBody>
                  <a:tcPr/>
                </a:tc>
                <a:extLst>
                  <a:ext uri="{0D108BD9-81ED-4DB2-BD59-A6C34878D82A}">
                    <a16:rowId xmlns:a16="http://schemas.microsoft.com/office/drawing/2014/main" val="10003"/>
                  </a:ext>
                </a:extLst>
              </a:tr>
            </a:tbl>
          </a:graphicData>
        </a:graphic>
      </p:graphicFrame>
      <p:graphicFrame>
        <p:nvGraphicFramePr>
          <p:cNvPr id="5" name="Table 4"/>
          <p:cNvGraphicFramePr>
            <a:graphicFrameLocks noGrp="1"/>
          </p:cNvGraphicFramePr>
          <p:nvPr/>
        </p:nvGraphicFramePr>
        <p:xfrm>
          <a:off x="7624600" y="2377166"/>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OrderNum</a:t>
                      </a:r>
                      <a:endParaRPr lang="en-US" u="sng" dirty="0"/>
                    </a:p>
                  </a:txBody>
                  <a:tcPr/>
                </a:tc>
                <a:tc>
                  <a:txBody>
                    <a:bodyPr/>
                    <a:lstStyle/>
                    <a:p>
                      <a:r>
                        <a:rPr lang="en-US" u="sng" dirty="0" err="1"/>
                        <a:t>CustID</a:t>
                      </a:r>
                      <a:endParaRPr lang="en-US" u="sng" dirty="0"/>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171345</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281139</a:t>
                      </a:r>
                    </a:p>
                  </a:txBody>
                  <a:tcPr/>
                </a:tc>
                <a:tc>
                  <a:txBody>
                    <a:bodyPr/>
                    <a:lstStyle/>
                    <a:p>
                      <a:r>
                        <a:rPr lang="en-US" dirty="0"/>
                        <a:t>8/30/2017</a:t>
                      </a:r>
                    </a:p>
                  </a:txBody>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nvGraphicFramePr>
        <p:xfrm>
          <a:off x="9462926" y="3928804"/>
          <a:ext cx="2512004" cy="1112520"/>
        </p:xfrm>
        <a:graphic>
          <a:graphicData uri="http://schemas.openxmlformats.org/drawingml/2006/table">
            <a:tbl>
              <a:tblPr firstRow="1" bandRow="1">
                <a:tableStyleId>{21E4AEA4-8DFA-4A89-87EB-49C32662AFE0}</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ProdID</a:t>
                      </a:r>
                      <a:endParaRPr lang="en-US" u="sng" dirty="0"/>
                    </a:p>
                  </a:txBody>
                  <a:tcPr/>
                </a:tc>
                <a:tc>
                  <a:txBody>
                    <a:bodyPr/>
                    <a:lstStyle/>
                    <a:p>
                      <a:r>
                        <a:rPr lang="en-US" u="none" dirty="0"/>
                        <a:t>Cost</a:t>
                      </a:r>
                    </a:p>
                  </a:txBody>
                  <a:tcPr/>
                </a:tc>
                <a:extLst>
                  <a:ext uri="{0D108BD9-81ED-4DB2-BD59-A6C34878D82A}">
                    <a16:rowId xmlns:a16="http://schemas.microsoft.com/office/drawing/2014/main" val="10000"/>
                  </a:ext>
                </a:extLst>
              </a:tr>
              <a:tr h="370840">
                <a:tc>
                  <a:txBody>
                    <a:bodyPr/>
                    <a:lstStyle/>
                    <a:p>
                      <a:r>
                        <a:rPr lang="en-US" dirty="0"/>
                        <a:t>42</a:t>
                      </a:r>
                    </a:p>
                  </a:txBody>
                  <a:tcPr/>
                </a:tc>
                <a:tc>
                  <a:txBody>
                    <a:bodyPr/>
                    <a:lstStyle/>
                    <a:p>
                      <a:r>
                        <a:rPr lang="en-US" dirty="0"/>
                        <a:t>3.14</a:t>
                      </a:r>
                    </a:p>
                  </a:txBody>
                  <a:tcPr/>
                </a:tc>
                <a:extLst>
                  <a:ext uri="{0D108BD9-81ED-4DB2-BD59-A6C34878D82A}">
                    <a16:rowId xmlns:a16="http://schemas.microsoft.com/office/drawing/2014/main" val="10001"/>
                  </a:ext>
                </a:extLst>
              </a:tr>
              <a:tr h="370840">
                <a:tc>
                  <a:txBody>
                    <a:bodyPr/>
                    <a:lstStyle/>
                    <a:p>
                      <a:r>
                        <a:rPr lang="en-US" dirty="0"/>
                        <a:t>999</a:t>
                      </a:r>
                    </a:p>
                  </a:txBody>
                  <a:tcPr/>
                </a:tc>
                <a:tc>
                  <a:txBody>
                    <a:bodyPr/>
                    <a:lstStyle/>
                    <a:p>
                      <a:r>
                        <a:rPr lang="en-US" dirty="0"/>
                        <a:t>2.72</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10235351" y="110078"/>
            <a:ext cx="1739579" cy="369332"/>
          </a:xfrm>
          <a:prstGeom prst="rect">
            <a:avLst/>
          </a:prstGeom>
        </p:spPr>
        <p:txBody>
          <a:bodyPr wrap="none" rtlCol="0">
            <a:spAutoFit/>
          </a:bodyPr>
          <a:lstStyle/>
          <a:p>
            <a:pPr algn="r"/>
            <a:r>
              <a:rPr lang="en-US" dirty="0" err="1"/>
              <a:t>Purchases.csv</a:t>
            </a:r>
            <a:endParaRPr lang="en-US" dirty="0"/>
          </a:p>
        </p:txBody>
      </p:sp>
      <p:sp>
        <p:nvSpPr>
          <p:cNvPr id="8" name="TextBox 7"/>
          <p:cNvSpPr txBox="1"/>
          <p:nvPr/>
        </p:nvSpPr>
        <p:spPr>
          <a:xfrm>
            <a:off x="10386033" y="3589274"/>
            <a:ext cx="1588897" cy="369332"/>
          </a:xfrm>
          <a:prstGeom prst="rect">
            <a:avLst/>
          </a:prstGeom>
        </p:spPr>
        <p:txBody>
          <a:bodyPr wrap="none" rtlCol="0">
            <a:spAutoFit/>
          </a:bodyPr>
          <a:lstStyle/>
          <a:p>
            <a:pPr algn="r"/>
            <a:r>
              <a:rPr lang="en-US" dirty="0" err="1"/>
              <a:t>Products.csv</a:t>
            </a:r>
            <a:endParaRPr lang="en-US" dirty="0"/>
          </a:p>
        </p:txBody>
      </p:sp>
      <p:sp>
        <p:nvSpPr>
          <p:cNvPr id="9" name="TextBox 8"/>
          <p:cNvSpPr txBox="1"/>
          <p:nvPr/>
        </p:nvSpPr>
        <p:spPr>
          <a:xfrm>
            <a:off x="10621674" y="2037636"/>
            <a:ext cx="1353256" cy="369332"/>
          </a:xfrm>
          <a:prstGeom prst="rect">
            <a:avLst/>
          </a:prstGeom>
        </p:spPr>
        <p:txBody>
          <a:bodyPr wrap="none" rtlCol="0">
            <a:spAutoFit/>
          </a:bodyPr>
          <a:lstStyle/>
          <a:p>
            <a:pPr algn="r"/>
            <a:r>
              <a:rPr lang="en-US" dirty="0" err="1"/>
              <a:t>Orders.csv</a:t>
            </a:r>
            <a:endParaRPr lang="en-US" dirty="0"/>
          </a:p>
        </p:txBody>
      </p:sp>
      <p:graphicFrame>
        <p:nvGraphicFramePr>
          <p:cNvPr id="10" name="Table 9"/>
          <p:cNvGraphicFramePr>
            <a:graphicFrameLocks noGrp="1"/>
          </p:cNvGraphicFramePr>
          <p:nvPr/>
        </p:nvGraphicFramePr>
        <p:xfrm>
          <a:off x="9462926" y="5485525"/>
          <a:ext cx="2512004" cy="1112520"/>
        </p:xfrm>
        <a:graphic>
          <a:graphicData uri="http://schemas.openxmlformats.org/drawingml/2006/table">
            <a:tbl>
              <a:tblPr firstRow="1" bandRow="1">
                <a:tableStyleId>{00A15C55-8517-42AA-B614-E9B94910E393}</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CustID</a:t>
                      </a:r>
                      <a:endParaRPr lang="en-US" u="sng" dirty="0"/>
                    </a:p>
                  </a:txBody>
                  <a:tcPr/>
                </a:tc>
                <a:tc>
                  <a:txBody>
                    <a:bodyPr/>
                    <a:lstStyle/>
                    <a:p>
                      <a:r>
                        <a:rPr lang="en-US" u="none" dirty="0" err="1"/>
                        <a:t>Addr</a:t>
                      </a:r>
                      <a:endParaRPr lang="en-US" u="none" dirty="0"/>
                    </a:p>
                  </a:txBody>
                  <a:tcPr/>
                </a:tc>
                <a:extLst>
                  <a:ext uri="{0D108BD9-81ED-4DB2-BD59-A6C34878D82A}">
                    <a16:rowId xmlns:a16="http://schemas.microsoft.com/office/drawing/2014/main" val="10000"/>
                  </a:ext>
                </a:extLst>
              </a:tr>
              <a:tr h="370840">
                <a:tc>
                  <a:txBody>
                    <a:bodyPr/>
                    <a:lstStyle/>
                    <a:p>
                      <a:r>
                        <a:rPr lang="en-US" dirty="0"/>
                        <a:t>171345</a:t>
                      </a:r>
                    </a:p>
                  </a:txBody>
                  <a:tcPr/>
                </a:tc>
                <a:tc>
                  <a:txBody>
                    <a:bodyPr/>
                    <a:lstStyle/>
                    <a:p>
                      <a:r>
                        <a:rPr lang="en-US" dirty="0"/>
                        <a:t>Harmon.. </a:t>
                      </a:r>
                    </a:p>
                  </a:txBody>
                  <a:tcPr/>
                </a:tc>
                <a:extLst>
                  <a:ext uri="{0D108BD9-81ED-4DB2-BD59-A6C34878D82A}">
                    <a16:rowId xmlns:a16="http://schemas.microsoft.com/office/drawing/2014/main" val="10001"/>
                  </a:ext>
                </a:extLst>
              </a:tr>
              <a:tr h="370840">
                <a:tc>
                  <a:txBody>
                    <a:bodyPr/>
                    <a:lstStyle/>
                    <a:p>
                      <a:r>
                        <a:rPr lang="en-US" dirty="0"/>
                        <a:t>281139</a:t>
                      </a:r>
                    </a:p>
                  </a:txBody>
                  <a:tcPr/>
                </a:tc>
                <a:tc>
                  <a:txBody>
                    <a:bodyPr/>
                    <a:lstStyle/>
                    <a:p>
                      <a:r>
                        <a:rPr lang="en-US" dirty="0"/>
                        <a:t>Main ..</a:t>
                      </a:r>
                    </a:p>
                  </a:txBody>
                  <a:tcPr/>
                </a:tc>
                <a:extLst>
                  <a:ext uri="{0D108BD9-81ED-4DB2-BD59-A6C34878D82A}">
                    <a16:rowId xmlns:a16="http://schemas.microsoft.com/office/drawing/2014/main" val="10002"/>
                  </a:ext>
                </a:extLst>
              </a:tr>
            </a:tbl>
          </a:graphicData>
        </a:graphic>
      </p:graphicFrame>
      <p:sp>
        <p:nvSpPr>
          <p:cNvPr id="11" name="TextBox 10"/>
          <p:cNvSpPr txBox="1"/>
          <p:nvPr/>
        </p:nvSpPr>
        <p:spPr>
          <a:xfrm>
            <a:off x="10185658" y="5145992"/>
            <a:ext cx="1789272" cy="369332"/>
          </a:xfrm>
          <a:prstGeom prst="rect">
            <a:avLst/>
          </a:prstGeom>
        </p:spPr>
        <p:txBody>
          <a:bodyPr wrap="none" rtlCol="0">
            <a:spAutoFit/>
          </a:bodyPr>
          <a:lstStyle/>
          <a:p>
            <a:pPr algn="r"/>
            <a:r>
              <a:rPr lang="en-US" dirty="0" err="1"/>
              <a:t>Customers.csv</a:t>
            </a:r>
            <a:endParaRPr lang="en-US" dirty="0"/>
          </a:p>
        </p:txBody>
      </p:sp>
    </p:spTree>
    <p:extLst>
      <p:ext uri="{BB962C8B-B14F-4D97-AF65-F5344CB8AC3E}">
        <p14:creationId xmlns:p14="http://schemas.microsoft.com/office/powerpoint/2010/main" val="604954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2411895"/>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rgbClr val="7030A0"/>
                </a:solidFill>
              </a:rPr>
              <a:t>Granularity -- </a:t>
            </a:r>
            <a:r>
              <a:rPr lang="en-US" i="1" dirty="0">
                <a:solidFill>
                  <a:srgbClr val="7030A0"/>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endParaRPr lang="en-US" b="1" dirty="0">
              <a:solidFill>
                <a:schemeClr val="tx1">
                  <a:lumMod val="50000"/>
                  <a:lumOff val="50000"/>
                </a:schemeClr>
              </a:solidFill>
            </a:endParaRP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53273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a:off x="5428261" y="1825149"/>
            <a:ext cx="1326382"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7804366" y="2716048"/>
            <a:ext cx="0" cy="1326382"/>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5428261" y="4943690"/>
            <a:ext cx="1326382"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4481055" y="2716048"/>
            <a:ext cx="0" cy="1326382"/>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4160185" y="1040319"/>
            <a:ext cx="641740" cy="1569660"/>
          </a:xfrm>
          <a:prstGeom prst="rect">
            <a:avLst/>
          </a:prstGeom>
          <a:noFill/>
        </p:spPr>
        <p:txBody>
          <a:bodyPr wrap="square" rtlCol="0">
            <a:spAutoFit/>
          </a:bodyPr>
          <a:lstStyle/>
          <a:p>
            <a:r>
              <a:rPr lang="en-US" sz="9600" dirty="0">
                <a:latin typeface="Times" charset="0"/>
                <a:ea typeface="Times" charset="0"/>
                <a:cs typeface="Times" charset="0"/>
              </a:rPr>
              <a:t>?</a:t>
            </a:r>
          </a:p>
        </p:txBody>
      </p:sp>
      <p:pic>
        <p:nvPicPr>
          <p:cNvPr id="30" name="Picture 2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89386" y="4381128"/>
            <a:ext cx="1629958" cy="1125124"/>
          </a:xfrm>
          <a:prstGeom prst="rect">
            <a:avLst/>
          </a:prstGeom>
        </p:spPr>
      </p:pic>
      <p:pic>
        <p:nvPicPr>
          <p:cNvPr id="31" name="Picture 30"/>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884594" y="4354204"/>
            <a:ext cx="1192922" cy="1178972"/>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36529" y="1161216"/>
            <a:ext cx="1198400" cy="1327867"/>
          </a:xfrm>
          <a:prstGeom prst="rect">
            <a:avLst/>
          </a:prstGeom>
        </p:spPr>
      </p:pic>
      <p:sp>
        <p:nvSpPr>
          <p:cNvPr id="6" name="Rectangle 5"/>
          <p:cNvSpPr/>
          <p:nvPr/>
        </p:nvSpPr>
        <p:spPr>
          <a:xfrm>
            <a:off x="1654069" y="1042009"/>
            <a:ext cx="2225866" cy="1569660"/>
          </a:xfrm>
          <a:prstGeom prst="rect">
            <a:avLst/>
          </a:prstGeom>
        </p:spPr>
        <p:txBody>
          <a:bodyPr wrap="none">
            <a:spAutoFit/>
          </a:bodyPr>
          <a:lstStyle/>
          <a:p>
            <a:pPr algn="r"/>
            <a:r>
              <a:rPr lang="en-US" sz="3200" dirty="0"/>
              <a:t>Question &amp;</a:t>
            </a:r>
            <a:br>
              <a:rPr lang="en-US" sz="3200" dirty="0"/>
            </a:br>
            <a:r>
              <a:rPr lang="en-US" sz="3200" dirty="0"/>
              <a:t>Problem</a:t>
            </a:r>
            <a:br>
              <a:rPr lang="en-US" sz="3200" dirty="0"/>
            </a:br>
            <a:r>
              <a:rPr lang="en-US" sz="3200" dirty="0"/>
              <a:t>Formulation</a:t>
            </a:r>
          </a:p>
        </p:txBody>
      </p:sp>
      <p:sp>
        <p:nvSpPr>
          <p:cNvPr id="8" name="Rectangle 7"/>
          <p:cNvSpPr/>
          <p:nvPr/>
        </p:nvSpPr>
        <p:spPr>
          <a:xfrm>
            <a:off x="8716815" y="1286540"/>
            <a:ext cx="2042547" cy="1077218"/>
          </a:xfrm>
          <a:prstGeom prst="rect">
            <a:avLst/>
          </a:prstGeom>
        </p:spPr>
        <p:txBody>
          <a:bodyPr wrap="none">
            <a:spAutoFit/>
          </a:bodyPr>
          <a:lstStyle/>
          <a:p>
            <a:r>
              <a:rPr lang="en-US" sz="3200" dirty="0"/>
              <a:t>Data </a:t>
            </a:r>
            <a:br>
              <a:rPr lang="en-US" sz="3200" dirty="0"/>
            </a:br>
            <a:r>
              <a:rPr lang="en-US" sz="3200" dirty="0"/>
              <a:t>Acquisition</a:t>
            </a:r>
          </a:p>
        </p:txBody>
      </p:sp>
      <p:sp>
        <p:nvSpPr>
          <p:cNvPr id="9" name="Rectangle 8"/>
          <p:cNvSpPr/>
          <p:nvPr/>
        </p:nvSpPr>
        <p:spPr>
          <a:xfrm>
            <a:off x="8763984" y="4158860"/>
            <a:ext cx="2192075" cy="1569660"/>
          </a:xfrm>
          <a:prstGeom prst="rect">
            <a:avLst/>
          </a:prstGeom>
        </p:spPr>
        <p:txBody>
          <a:bodyPr wrap="none">
            <a:spAutoFit/>
          </a:bodyPr>
          <a:lstStyle/>
          <a:p>
            <a:r>
              <a:rPr lang="en-US" sz="3200" dirty="0"/>
              <a:t>Exploratory </a:t>
            </a:r>
            <a:br>
              <a:rPr lang="en-US" sz="3200" dirty="0"/>
            </a:br>
            <a:r>
              <a:rPr lang="en-US" sz="3200" dirty="0"/>
              <a:t>Data </a:t>
            </a:r>
            <a:br>
              <a:rPr lang="en-US" sz="3200" dirty="0"/>
            </a:br>
            <a:r>
              <a:rPr lang="en-US" sz="3200" dirty="0"/>
              <a:t>Analysis</a:t>
            </a:r>
          </a:p>
        </p:txBody>
      </p:sp>
      <p:sp>
        <p:nvSpPr>
          <p:cNvPr id="10" name="Rectangle 9"/>
          <p:cNvSpPr/>
          <p:nvPr/>
        </p:nvSpPr>
        <p:spPr>
          <a:xfrm>
            <a:off x="1918555" y="4158860"/>
            <a:ext cx="1886542" cy="1569660"/>
          </a:xfrm>
          <a:prstGeom prst="rect">
            <a:avLst/>
          </a:prstGeom>
        </p:spPr>
        <p:txBody>
          <a:bodyPr wrap="none">
            <a:spAutoFit/>
          </a:bodyPr>
          <a:lstStyle/>
          <a:p>
            <a:pPr algn="r"/>
            <a:r>
              <a:rPr lang="en-US" sz="3200" dirty="0"/>
              <a:t>Prediction</a:t>
            </a:r>
            <a:br>
              <a:rPr lang="en-US" sz="3200" dirty="0"/>
            </a:br>
            <a:r>
              <a:rPr lang="en-US" sz="3200" dirty="0"/>
              <a:t>and</a:t>
            </a:r>
            <a:br>
              <a:rPr lang="en-US" sz="3200" dirty="0"/>
            </a:br>
            <a:r>
              <a:rPr lang="en-US" sz="3200" dirty="0"/>
              <a:t>Inference</a:t>
            </a:r>
          </a:p>
        </p:txBody>
      </p:sp>
    </p:spTree>
    <p:extLst>
      <p:ext uri="{BB962C8B-B14F-4D97-AF65-F5344CB8AC3E}">
        <p14:creationId xmlns:p14="http://schemas.microsoft.com/office/powerpoint/2010/main" val="202946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061252"/>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rgbClr val="7030A0"/>
                </a:solidFill>
              </a:rPr>
              <a:t>Scope -- </a:t>
            </a:r>
            <a:r>
              <a:rPr lang="en-US" i="1" dirty="0">
                <a:solidFill>
                  <a:srgbClr val="7030A0"/>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584378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a:t>
            </a:r>
          </a:p>
        </p:txBody>
      </p:sp>
      <p:sp>
        <p:nvSpPr>
          <p:cNvPr id="3" name="Content Placeholder 2"/>
          <p:cNvSpPr>
            <a:spLocks noGrp="1"/>
          </p:cNvSpPr>
          <p:nvPr>
            <p:ph idx="1"/>
          </p:nvPr>
        </p:nvSpPr>
        <p:spPr/>
        <p:txBody>
          <a:bodyPr>
            <a:normAutofit lnSpcReduction="10000"/>
          </a:bodyPr>
          <a:lstStyle/>
          <a:p>
            <a:r>
              <a:rPr lang="en-US" dirty="0"/>
              <a:t>Does my data cover my area of interest?</a:t>
            </a:r>
          </a:p>
          <a:p>
            <a:pPr lvl="1"/>
            <a:r>
              <a:rPr lang="en-US" b="1" dirty="0"/>
              <a:t>Example:</a:t>
            </a:r>
            <a:r>
              <a:rPr lang="en-US" dirty="0"/>
              <a:t> </a:t>
            </a:r>
            <a:r>
              <a:rPr lang="en-US" i="1" dirty="0"/>
              <a:t>I am interested in studying crime in California but I only have Berkeley crime data. </a:t>
            </a:r>
          </a:p>
          <a:p>
            <a:r>
              <a:rPr lang="en-US" dirty="0"/>
              <a:t>Is my data too expansive?</a:t>
            </a:r>
          </a:p>
          <a:p>
            <a:pPr lvl="1"/>
            <a:r>
              <a:rPr lang="en-US" b="1" dirty="0"/>
              <a:t>Example:</a:t>
            </a:r>
            <a:r>
              <a:rPr lang="en-US" dirty="0"/>
              <a:t> </a:t>
            </a:r>
            <a:r>
              <a:rPr lang="en-US" i="1" dirty="0"/>
              <a:t>I am interested in student grades for DS100 but have student grades for all statistics classes.</a:t>
            </a:r>
          </a:p>
          <a:p>
            <a:pPr lvl="1"/>
            <a:r>
              <a:rPr lang="en-US" b="1" dirty="0"/>
              <a:t>Solution:</a:t>
            </a:r>
            <a:r>
              <a:rPr lang="en-US" dirty="0"/>
              <a:t> </a:t>
            </a:r>
            <a:r>
              <a:rPr lang="en-US" i="1" dirty="0"/>
              <a:t>Filtering </a:t>
            </a:r>
            <a:r>
              <a:rPr lang="en-US" i="1" dirty="0">
                <a:sym typeface="Wingdings"/>
              </a:rPr>
              <a:t> Implications on sample?</a:t>
            </a:r>
          </a:p>
          <a:p>
            <a:pPr lvl="2"/>
            <a:r>
              <a:rPr lang="en-US" i="1" dirty="0">
                <a:sym typeface="Wingdings"/>
              </a:rPr>
              <a:t>If the data is a sample I may have poor coverage after filtering </a:t>
            </a:r>
            <a:r>
              <a:rPr lang="mr-IN" i="1" dirty="0">
                <a:sym typeface="Wingdings"/>
              </a:rPr>
              <a:t>…</a:t>
            </a:r>
            <a:endParaRPr lang="en-US" i="1" dirty="0">
              <a:sym typeface="Wingdings"/>
            </a:endParaRPr>
          </a:p>
          <a:p>
            <a:r>
              <a:rPr lang="en-US" dirty="0"/>
              <a:t>Does my data cover the right time frame?</a:t>
            </a:r>
          </a:p>
          <a:p>
            <a:pPr lvl="1"/>
            <a:r>
              <a:rPr lang="en-US" dirty="0"/>
              <a:t>More on this in temporality </a:t>
            </a:r>
            <a:r>
              <a:rPr lang="mr-IN" dirty="0"/>
              <a:t>…</a:t>
            </a:r>
            <a:r>
              <a:rPr lang="en-US" dirty="0"/>
              <a:t> </a:t>
            </a:r>
          </a:p>
        </p:txBody>
      </p:sp>
    </p:spTree>
    <p:extLst>
      <p:ext uri="{BB962C8B-B14F-4D97-AF65-F5344CB8AC3E}">
        <p14:creationId xmlns:p14="http://schemas.microsoft.com/office/powerpoint/2010/main" val="190742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061252"/>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rgbClr val="7030A0"/>
                </a:solidFill>
              </a:rPr>
              <a:t>Scope -- </a:t>
            </a:r>
            <a:r>
              <a:rPr lang="en-US" i="1" dirty="0">
                <a:solidFill>
                  <a:srgbClr val="7030A0"/>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21401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7636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rgbClr val="7030A0"/>
                </a:solidFill>
              </a:rPr>
              <a:t>Temporality -- </a:t>
            </a:r>
            <a:r>
              <a:rPr lang="en-US" i="1" dirty="0">
                <a:solidFill>
                  <a:srgbClr val="7030A0"/>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03547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Temporality</a:t>
            </a:r>
          </a:p>
        </p:txBody>
      </p:sp>
      <p:sp>
        <p:nvSpPr>
          <p:cNvPr id="3" name="Content Placeholder 2"/>
          <p:cNvSpPr>
            <a:spLocks noGrp="1"/>
          </p:cNvSpPr>
          <p:nvPr>
            <p:ph idx="1"/>
          </p:nvPr>
        </p:nvSpPr>
        <p:spPr/>
        <p:txBody>
          <a:bodyPr>
            <a:normAutofit fontScale="85000" lnSpcReduction="20000"/>
          </a:bodyPr>
          <a:lstStyle/>
          <a:p>
            <a:r>
              <a:rPr lang="en-US" dirty="0"/>
              <a:t>What is the meaning of a the time and date fields?</a:t>
            </a:r>
          </a:p>
          <a:p>
            <a:pPr lvl="1"/>
            <a:r>
              <a:rPr lang="en-US" dirty="0"/>
              <a:t>When the “event” happened?</a:t>
            </a:r>
          </a:p>
          <a:p>
            <a:pPr lvl="1"/>
            <a:r>
              <a:rPr lang="en-US" dirty="0"/>
              <a:t>When the data was collected or was entered into the system?</a:t>
            </a:r>
          </a:p>
          <a:p>
            <a:r>
              <a:rPr lang="en-US" dirty="0"/>
              <a:t>Time depends on where? (Time zones &amp; daylight savings)</a:t>
            </a:r>
          </a:p>
          <a:p>
            <a:pPr lvl="1"/>
            <a:r>
              <a:rPr lang="en-US" dirty="0"/>
              <a:t>Learn to use </a:t>
            </a:r>
            <a:r>
              <a:rPr lang="en-US" b="1" dirty="0" err="1"/>
              <a:t>datetime</a:t>
            </a:r>
            <a:r>
              <a:rPr lang="en-US" dirty="0"/>
              <a:t> python library</a:t>
            </a:r>
          </a:p>
          <a:p>
            <a:r>
              <a:rPr lang="en-US" dirty="0"/>
              <a:t>Multiple string representation (depends on region): 08/08/08?</a:t>
            </a:r>
          </a:p>
          <a:p>
            <a:r>
              <a:rPr lang="en-US" dirty="0"/>
              <a:t>Are there strange null values?</a:t>
            </a:r>
          </a:p>
          <a:p>
            <a:pPr lvl="1"/>
            <a:r>
              <a:rPr lang="en-US" dirty="0"/>
              <a:t>January 1</a:t>
            </a:r>
            <a:r>
              <a:rPr lang="en-US" baseline="30000" dirty="0"/>
              <a:t>st</a:t>
            </a:r>
            <a:r>
              <a:rPr lang="en-US" dirty="0"/>
              <a:t> 1970, January 1</a:t>
            </a:r>
            <a:r>
              <a:rPr lang="en-US" baseline="30000" dirty="0"/>
              <a:t>st</a:t>
            </a:r>
            <a:r>
              <a:rPr lang="en-US" dirty="0"/>
              <a:t> 1900</a:t>
            </a:r>
          </a:p>
          <a:p>
            <a:pPr lvl="1"/>
            <a:r>
              <a:rPr lang="en-US" dirty="0"/>
              <a:t>Date the data was copied into a database (look for many matching timestamps)</a:t>
            </a:r>
          </a:p>
          <a:p>
            <a:r>
              <a:rPr lang="en-US" dirty="0"/>
              <a:t>Is there periodicity? Diurnal patterns</a:t>
            </a:r>
          </a:p>
        </p:txBody>
      </p:sp>
    </p:spTree>
    <p:extLst>
      <p:ext uri="{BB962C8B-B14F-4D97-AF65-F5344CB8AC3E}">
        <p14:creationId xmlns:p14="http://schemas.microsoft.com/office/powerpoint/2010/main" val="169431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7636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rgbClr val="7030A0"/>
                </a:solidFill>
              </a:rPr>
              <a:t>Temporality -- </a:t>
            </a:r>
            <a:r>
              <a:rPr lang="en-US" i="1" dirty="0">
                <a:solidFill>
                  <a:srgbClr val="7030A0"/>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841439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43732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rgbClr val="7030A0"/>
                </a:solidFill>
              </a:rPr>
              <a:t>Faithfulness -- </a:t>
            </a:r>
            <a:r>
              <a:rPr lang="en-US" i="1" dirty="0">
                <a:solidFill>
                  <a:srgbClr val="7030A0"/>
                </a:solidFill>
              </a:rPr>
              <a:t>how well does the data capture “reality”</a:t>
            </a:r>
          </a:p>
        </p:txBody>
      </p:sp>
    </p:spTree>
    <p:extLst>
      <p:ext uri="{BB962C8B-B14F-4D97-AF65-F5344CB8AC3E}">
        <p14:creationId xmlns:p14="http://schemas.microsoft.com/office/powerpoint/2010/main" val="894936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Faithfulness: </a:t>
            </a:r>
            <a:r>
              <a:rPr lang="en-US" i="1" dirty="0"/>
              <a:t>Do I trust this data?</a:t>
            </a:r>
          </a:p>
        </p:txBody>
      </p:sp>
      <p:sp>
        <p:nvSpPr>
          <p:cNvPr id="3" name="Content Placeholder 2"/>
          <p:cNvSpPr>
            <a:spLocks noGrp="1"/>
          </p:cNvSpPr>
          <p:nvPr>
            <p:ph idx="1"/>
          </p:nvPr>
        </p:nvSpPr>
        <p:spPr>
          <a:xfrm>
            <a:off x="838200" y="1497496"/>
            <a:ext cx="10515600" cy="5009321"/>
          </a:xfrm>
        </p:spPr>
        <p:txBody>
          <a:bodyPr>
            <a:normAutofit fontScale="85000" lnSpcReduction="20000"/>
          </a:bodyPr>
          <a:lstStyle/>
          <a:p>
            <a:r>
              <a:rPr lang="en-US" dirty="0"/>
              <a:t>Does my data contain unrealistic or “incorrect” values?</a:t>
            </a:r>
          </a:p>
          <a:p>
            <a:pPr lvl="1"/>
            <a:r>
              <a:rPr lang="en-US" dirty="0"/>
              <a:t>Examples?</a:t>
            </a:r>
          </a:p>
          <a:p>
            <a:pPr lvl="2"/>
            <a:r>
              <a:rPr lang="en-US" dirty="0"/>
              <a:t>Dates in the future for events in the past</a:t>
            </a:r>
          </a:p>
          <a:p>
            <a:pPr lvl="2"/>
            <a:r>
              <a:rPr lang="en-US" dirty="0"/>
              <a:t>Locations that don’t exist</a:t>
            </a:r>
          </a:p>
          <a:p>
            <a:pPr lvl="2"/>
            <a:r>
              <a:rPr lang="en-US" dirty="0"/>
              <a:t>Negative counts</a:t>
            </a:r>
          </a:p>
          <a:p>
            <a:pPr lvl="2"/>
            <a:r>
              <a:rPr lang="en-US" dirty="0"/>
              <a:t>Misspellings of names</a:t>
            </a:r>
          </a:p>
          <a:p>
            <a:pPr lvl="2"/>
            <a:r>
              <a:rPr lang="en-US" dirty="0"/>
              <a:t>Large outliers</a:t>
            </a:r>
          </a:p>
          <a:p>
            <a:r>
              <a:rPr lang="en-US" dirty="0"/>
              <a:t>Does my data violate obvious dependencies?</a:t>
            </a:r>
          </a:p>
          <a:p>
            <a:pPr lvl="1"/>
            <a:r>
              <a:rPr lang="en-US" dirty="0"/>
              <a:t>E.g., age and birthday don’t match </a:t>
            </a:r>
          </a:p>
          <a:p>
            <a:r>
              <a:rPr lang="en-US" dirty="0"/>
              <a:t>Was the data entered by hand?</a:t>
            </a:r>
          </a:p>
          <a:p>
            <a:pPr lvl="1"/>
            <a:r>
              <a:rPr lang="en-US" dirty="0"/>
              <a:t>Spelling errors, fields shifted </a:t>
            </a:r>
            <a:r>
              <a:rPr lang="mr-IN" dirty="0"/>
              <a:t>…</a:t>
            </a:r>
            <a:endParaRPr lang="en-US" dirty="0"/>
          </a:p>
          <a:p>
            <a:pPr lvl="1"/>
            <a:r>
              <a:rPr lang="en-US" dirty="0"/>
              <a:t>Did the form require fields or provide default values?</a:t>
            </a:r>
          </a:p>
          <a:p>
            <a:r>
              <a:rPr lang="en-US" dirty="0"/>
              <a:t>Are there obvious signs of curb stoning (data falsification):</a:t>
            </a:r>
          </a:p>
          <a:p>
            <a:pPr lvl="1"/>
            <a:r>
              <a:rPr lang="en-US" dirty="0"/>
              <a:t>Repeated names, fake looking email addresses, repeated use of uncommon names or fields.</a:t>
            </a:r>
          </a:p>
          <a:p>
            <a:pPr lvl="1"/>
            <a:endParaRPr lang="en-US" dirty="0"/>
          </a:p>
        </p:txBody>
      </p:sp>
    </p:spTree>
    <p:extLst>
      <p:ext uri="{BB962C8B-B14F-4D97-AF65-F5344CB8AC3E}">
        <p14:creationId xmlns:p14="http://schemas.microsoft.com/office/powerpoint/2010/main" val="1173614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025" y="-90153"/>
            <a:ext cx="11695358" cy="1325563"/>
          </a:xfrm>
        </p:spPr>
        <p:txBody>
          <a:bodyPr/>
          <a:lstStyle/>
          <a:p>
            <a:r>
              <a:rPr lang="en-US" dirty="0"/>
              <a:t>Signs that your data may not be faithful</a:t>
            </a:r>
          </a:p>
        </p:txBody>
      </p:sp>
      <p:sp>
        <p:nvSpPr>
          <p:cNvPr id="3" name="Content Placeholder 2"/>
          <p:cNvSpPr>
            <a:spLocks noGrp="1"/>
          </p:cNvSpPr>
          <p:nvPr>
            <p:ph idx="1"/>
          </p:nvPr>
        </p:nvSpPr>
        <p:spPr>
          <a:xfrm>
            <a:off x="760926" y="1119501"/>
            <a:ext cx="11061880" cy="5551755"/>
          </a:xfrm>
        </p:spPr>
        <p:txBody>
          <a:bodyPr>
            <a:normAutofit fontScale="70000" lnSpcReduction="20000"/>
          </a:bodyPr>
          <a:lstStyle/>
          <a:p>
            <a:r>
              <a:rPr lang="en-US" dirty="0"/>
              <a:t>Missing Values/Default values: (0, -1, 999, 12345, </a:t>
            </a:r>
            <a:r>
              <a:rPr lang="en-US" dirty="0" err="1"/>
              <a:t>NaN</a:t>
            </a:r>
            <a:r>
              <a:rPr lang="en-US" dirty="0"/>
              <a:t>, Null, 1970, 1900, </a:t>
            </a:r>
            <a:r>
              <a:rPr lang="mr-IN" dirty="0"/>
              <a:t>…</a:t>
            </a:r>
            <a:r>
              <a:rPr lang="en-US" dirty="0"/>
              <a:t> others?)</a:t>
            </a:r>
          </a:p>
          <a:p>
            <a:pPr lvl="1"/>
            <a:r>
              <a:rPr lang="en-US" b="1" dirty="0" err="1"/>
              <a:t>Soln</a:t>
            </a:r>
            <a:r>
              <a:rPr lang="en-US" b="1" dirty="0"/>
              <a:t> 1: </a:t>
            </a:r>
            <a:r>
              <a:rPr lang="en-US" dirty="0"/>
              <a:t>Drop records with missing values </a:t>
            </a:r>
            <a:r>
              <a:rPr lang="en-US" dirty="0">
                <a:sym typeface="Wingdings"/>
              </a:rPr>
              <a:t> implications on your sample!</a:t>
            </a:r>
          </a:p>
          <a:p>
            <a:pPr lvl="1"/>
            <a:r>
              <a:rPr lang="en-US" b="1" dirty="0" err="1">
                <a:sym typeface="Wingdings"/>
              </a:rPr>
              <a:t>Soln</a:t>
            </a:r>
            <a:r>
              <a:rPr lang="en-US" b="1" dirty="0">
                <a:sym typeface="Wingdings"/>
              </a:rPr>
              <a:t> 2: </a:t>
            </a:r>
            <a:r>
              <a:rPr lang="en-US" dirty="0">
                <a:sym typeface="Wingdings"/>
              </a:rPr>
              <a:t>Impute missing values  Bias your conclusions</a:t>
            </a:r>
            <a:endParaRPr lang="en-US" b="1" dirty="0"/>
          </a:p>
          <a:p>
            <a:r>
              <a:rPr lang="en-US" dirty="0"/>
              <a:t>Time Zone Inconsistencies</a:t>
            </a:r>
          </a:p>
          <a:p>
            <a:pPr lvl="1"/>
            <a:r>
              <a:rPr lang="en-US" b="1" dirty="0" err="1"/>
              <a:t>Soln</a:t>
            </a:r>
            <a:r>
              <a:rPr lang="en-US" b="1" dirty="0"/>
              <a:t> 1: </a:t>
            </a:r>
            <a:r>
              <a:rPr lang="en-US" dirty="0"/>
              <a:t>convert to a common </a:t>
            </a:r>
            <a:r>
              <a:rPr lang="en-US" dirty="0" err="1"/>
              <a:t>timezone</a:t>
            </a:r>
            <a:r>
              <a:rPr lang="en-US" dirty="0"/>
              <a:t> (e.g., UTC) </a:t>
            </a:r>
          </a:p>
          <a:p>
            <a:pPr lvl="1"/>
            <a:r>
              <a:rPr lang="en-US" b="1" dirty="0" err="1"/>
              <a:t>Soln</a:t>
            </a:r>
            <a:r>
              <a:rPr lang="en-US" b="1" dirty="0"/>
              <a:t> 2: </a:t>
            </a:r>
            <a:r>
              <a:rPr lang="en-US" dirty="0"/>
              <a:t>convert to the </a:t>
            </a:r>
            <a:r>
              <a:rPr lang="en-US" dirty="0" err="1"/>
              <a:t>timezone</a:t>
            </a:r>
            <a:r>
              <a:rPr lang="en-US" dirty="0"/>
              <a:t> of the location </a:t>
            </a:r>
            <a:r>
              <a:rPr lang="mr-IN" dirty="0"/>
              <a:t>–</a:t>
            </a:r>
            <a:r>
              <a:rPr lang="en-US" dirty="0"/>
              <a:t> useful in modeling behavior.</a:t>
            </a:r>
          </a:p>
          <a:p>
            <a:r>
              <a:rPr lang="en-US" dirty="0"/>
              <a:t>Duplicated Records or Fields</a:t>
            </a:r>
          </a:p>
          <a:p>
            <a:pPr lvl="1"/>
            <a:r>
              <a:rPr lang="en-US" b="1" dirty="0" err="1"/>
              <a:t>Soln</a:t>
            </a:r>
            <a:r>
              <a:rPr lang="en-US" b="1" dirty="0"/>
              <a:t>: </a:t>
            </a:r>
            <a:r>
              <a:rPr lang="en-US" dirty="0"/>
              <a:t>identify and eliminate (use primary key) </a:t>
            </a:r>
            <a:r>
              <a:rPr lang="en-US" dirty="0">
                <a:sym typeface="Wingdings"/>
              </a:rPr>
              <a:t> implications on sample?</a:t>
            </a:r>
            <a:endParaRPr lang="en-US" b="1" dirty="0"/>
          </a:p>
          <a:p>
            <a:r>
              <a:rPr lang="en-US" dirty="0"/>
              <a:t>Spelling Errors</a:t>
            </a:r>
          </a:p>
          <a:p>
            <a:pPr lvl="1"/>
            <a:r>
              <a:rPr lang="en-US" b="1" dirty="0" err="1"/>
              <a:t>Soln</a:t>
            </a:r>
            <a:r>
              <a:rPr lang="en-US" b="1" dirty="0"/>
              <a:t>: </a:t>
            </a:r>
            <a:r>
              <a:rPr lang="en-US" dirty="0"/>
              <a:t>Apply corrections or drop </a:t>
            </a:r>
            <a:r>
              <a:rPr lang="en-US" dirty="0">
                <a:sym typeface="Wingdings"/>
              </a:rPr>
              <a:t>records not in a dictionary  implications on sample?</a:t>
            </a:r>
            <a:endParaRPr lang="en-US" b="1" dirty="0"/>
          </a:p>
          <a:p>
            <a:r>
              <a:rPr lang="en-US" dirty="0"/>
              <a:t>Units not specified or consistent</a:t>
            </a:r>
          </a:p>
          <a:p>
            <a:pPr lvl="1"/>
            <a:r>
              <a:rPr lang="en-US" b="1" dirty="0" err="1"/>
              <a:t>Solns</a:t>
            </a:r>
            <a:r>
              <a:rPr lang="en-US" dirty="0"/>
              <a:t>: Infer units, check values are in reasonable ranges for data</a:t>
            </a:r>
            <a:endParaRPr lang="en-US" b="1" dirty="0"/>
          </a:p>
          <a:p>
            <a:r>
              <a:rPr lang="en-US" dirty="0"/>
              <a:t>Truncated data (early excel limits: 65536 Rows, 255 Columns)</a:t>
            </a:r>
          </a:p>
          <a:p>
            <a:pPr lvl="1"/>
            <a:r>
              <a:rPr lang="en-US" b="1" dirty="0" err="1"/>
              <a:t>Soln</a:t>
            </a:r>
            <a:r>
              <a:rPr lang="en-US" b="1" dirty="0"/>
              <a:t>: </a:t>
            </a:r>
            <a:r>
              <a:rPr lang="en-US" dirty="0"/>
              <a:t>be aware of consequences in analysis </a:t>
            </a:r>
            <a:r>
              <a:rPr lang="en-US" dirty="0">
                <a:sym typeface="Wingdings"/>
              </a:rPr>
              <a:t> how did truncation affect sample?</a:t>
            </a:r>
          </a:p>
          <a:p>
            <a:r>
              <a:rPr lang="en-US" dirty="0">
                <a:sym typeface="Wingdings"/>
              </a:rPr>
              <a:t>Others</a:t>
            </a:r>
            <a:r>
              <a:rPr lang="mr-IN" dirty="0">
                <a:sym typeface="Wingdings"/>
              </a:rPr>
              <a:t>…</a:t>
            </a:r>
            <a:endParaRPr lang="en-US" dirty="0"/>
          </a:p>
        </p:txBody>
      </p:sp>
    </p:spTree>
    <p:extLst>
      <p:ext uri="{BB962C8B-B14F-4D97-AF65-F5344CB8AC3E}">
        <p14:creationId xmlns:p14="http://schemas.microsoft.com/office/powerpoint/2010/main" val="297065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2032000" y="2031998"/>
            <a:ext cx="16256000" cy="12192000"/>
          </a:xfrm>
          <a:prstGeom prst="rect">
            <a:avLst/>
          </a:prstGeom>
        </p:spPr>
      </p:pic>
      <p:sp>
        <p:nvSpPr>
          <p:cNvPr id="4" name="Title 3"/>
          <p:cNvSpPr>
            <a:spLocks noGrp="1"/>
          </p:cNvSpPr>
          <p:nvPr>
            <p:ph type="title"/>
          </p:nvPr>
        </p:nvSpPr>
        <p:spPr/>
        <p:txBody>
          <a:bodyPr/>
          <a:lstStyle/>
          <a:p>
            <a:r>
              <a:rPr lang="en-US" dirty="0"/>
              <a:t>Quick Break</a:t>
            </a:r>
          </a:p>
        </p:txBody>
      </p:sp>
    </p:spTree>
    <p:extLst>
      <p:ext uri="{BB962C8B-B14F-4D97-AF65-F5344CB8AC3E}">
        <p14:creationId xmlns:p14="http://schemas.microsoft.com/office/powerpoint/2010/main" val="2140130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a:off x="-1624513" y="1321191"/>
            <a:ext cx="149762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1058367" y="2327113"/>
            <a:ext cx="0" cy="149762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1624513" y="4842362"/>
            <a:ext cx="149762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2694011" y="2327113"/>
            <a:ext cx="0" cy="149762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3056308" y="435033"/>
            <a:ext cx="724594" cy="1772316"/>
          </a:xfrm>
          <a:prstGeom prst="rect">
            <a:avLst/>
          </a:prstGeom>
          <a:noFill/>
        </p:spPr>
        <p:txBody>
          <a:bodyPr wrap="square" rtlCol="0">
            <a:spAutoFit/>
          </a:bodyPr>
          <a:lstStyle/>
          <a:p>
            <a:r>
              <a:rPr lang="en-US" sz="9600" dirty="0">
                <a:latin typeface="Times" charset="0"/>
                <a:ea typeface="Times" charset="0"/>
                <a:cs typeface="Times" charset="0"/>
              </a:rPr>
              <a:t>?</a:t>
            </a:r>
          </a:p>
        </p:txBody>
      </p:sp>
      <p:pic>
        <p:nvPicPr>
          <p:cNvPr id="30" name="Picture 2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38167" y="4207168"/>
            <a:ext cx="1840399" cy="1270387"/>
          </a:xfrm>
          <a:prstGeom prst="rect">
            <a:avLst/>
          </a:prstGeom>
        </p:spPr>
      </p:pic>
      <p:pic>
        <p:nvPicPr>
          <p:cNvPr id="31" name="Picture 30"/>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367480" y="4176768"/>
            <a:ext cx="1346938" cy="1331187"/>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04307" y="571539"/>
            <a:ext cx="1353123" cy="1499306"/>
          </a:xfrm>
          <a:prstGeom prst="rect">
            <a:avLst/>
          </a:prstGeom>
        </p:spPr>
      </p:pic>
      <p:sp>
        <p:nvSpPr>
          <p:cNvPr id="6" name="Rectangle 5"/>
          <p:cNvSpPr/>
          <p:nvPr/>
        </p:nvSpPr>
        <p:spPr>
          <a:xfrm>
            <a:off x="-5885984" y="436941"/>
            <a:ext cx="2513244" cy="1772316"/>
          </a:xfrm>
          <a:prstGeom prst="rect">
            <a:avLst/>
          </a:prstGeom>
        </p:spPr>
        <p:txBody>
          <a:bodyPr wrap="none">
            <a:spAutoFit/>
          </a:bodyPr>
          <a:lstStyle/>
          <a:p>
            <a:pPr algn="r"/>
            <a:r>
              <a:rPr lang="en-US" sz="3200" dirty="0"/>
              <a:t>Question &amp;</a:t>
            </a:r>
            <a:br>
              <a:rPr lang="en-US" sz="3200" dirty="0"/>
            </a:br>
            <a:r>
              <a:rPr lang="en-US" sz="3200" dirty="0"/>
              <a:t>Problem</a:t>
            </a:r>
            <a:br>
              <a:rPr lang="en-US" sz="3200" dirty="0"/>
            </a:br>
            <a:r>
              <a:rPr lang="en-US" sz="3200" dirty="0"/>
              <a:t>Formulation</a:t>
            </a:r>
          </a:p>
        </p:txBody>
      </p:sp>
      <p:sp>
        <p:nvSpPr>
          <p:cNvPr id="8" name="Rectangle 7"/>
          <p:cNvSpPr/>
          <p:nvPr/>
        </p:nvSpPr>
        <p:spPr>
          <a:xfrm>
            <a:off x="2088621" y="713043"/>
            <a:ext cx="2306257" cy="1216296"/>
          </a:xfrm>
          <a:prstGeom prst="rect">
            <a:avLst/>
          </a:prstGeom>
        </p:spPr>
        <p:txBody>
          <a:bodyPr wrap="none">
            <a:spAutoFit/>
          </a:bodyPr>
          <a:lstStyle/>
          <a:p>
            <a:r>
              <a:rPr lang="en-US" sz="3600" dirty="0"/>
              <a:t>Data </a:t>
            </a:r>
            <a:br>
              <a:rPr lang="en-US" sz="3600" dirty="0"/>
            </a:br>
            <a:r>
              <a:rPr lang="en-US" sz="3600" dirty="0"/>
              <a:t>Acquisition</a:t>
            </a:r>
          </a:p>
        </p:txBody>
      </p:sp>
      <p:sp>
        <p:nvSpPr>
          <p:cNvPr id="9" name="Rectangle 8"/>
          <p:cNvSpPr/>
          <p:nvPr/>
        </p:nvSpPr>
        <p:spPr>
          <a:xfrm>
            <a:off x="2141880" y="3956204"/>
            <a:ext cx="2475090" cy="1772316"/>
          </a:xfrm>
          <a:prstGeom prst="rect">
            <a:avLst/>
          </a:prstGeom>
        </p:spPr>
        <p:txBody>
          <a:bodyPr wrap="none">
            <a:spAutoFit/>
          </a:bodyPr>
          <a:lstStyle/>
          <a:p>
            <a:r>
              <a:rPr lang="en-US" sz="3600" dirty="0"/>
              <a:t>Exploratory </a:t>
            </a:r>
            <a:br>
              <a:rPr lang="en-US" sz="3600" dirty="0"/>
            </a:br>
            <a:r>
              <a:rPr lang="en-US" sz="3600" dirty="0"/>
              <a:t>Data </a:t>
            </a:r>
            <a:br>
              <a:rPr lang="en-US" sz="3600" dirty="0"/>
            </a:br>
            <a:r>
              <a:rPr lang="en-US" sz="3600" dirty="0"/>
              <a:t>Analysis</a:t>
            </a:r>
          </a:p>
        </p:txBody>
      </p:sp>
      <p:sp>
        <p:nvSpPr>
          <p:cNvPr id="10" name="Rectangle 9"/>
          <p:cNvSpPr/>
          <p:nvPr/>
        </p:nvSpPr>
        <p:spPr>
          <a:xfrm>
            <a:off x="-5587351" y="3956204"/>
            <a:ext cx="2130110" cy="1772316"/>
          </a:xfrm>
          <a:prstGeom prst="rect">
            <a:avLst/>
          </a:prstGeom>
        </p:spPr>
        <p:txBody>
          <a:bodyPr wrap="none">
            <a:spAutoFit/>
          </a:bodyPr>
          <a:lstStyle/>
          <a:p>
            <a:pPr algn="r"/>
            <a:r>
              <a:rPr lang="en-US" sz="3200" dirty="0"/>
              <a:t>Prediction</a:t>
            </a:r>
            <a:br>
              <a:rPr lang="en-US" sz="3200" dirty="0"/>
            </a:br>
            <a:r>
              <a:rPr lang="en-US" sz="3200" dirty="0"/>
              <a:t>and</a:t>
            </a:r>
            <a:br>
              <a:rPr lang="en-US" sz="3200" dirty="0"/>
            </a:br>
            <a:r>
              <a:rPr lang="en-US" sz="3200" dirty="0"/>
              <a:t>Inference</a:t>
            </a:r>
          </a:p>
        </p:txBody>
      </p:sp>
      <p:sp>
        <p:nvSpPr>
          <p:cNvPr id="18" name="Rectangle 17"/>
          <p:cNvSpPr/>
          <p:nvPr/>
        </p:nvSpPr>
        <p:spPr>
          <a:xfrm>
            <a:off x="5472236" y="518378"/>
            <a:ext cx="6005253" cy="1569660"/>
          </a:xfrm>
          <a:prstGeom prst="rect">
            <a:avLst/>
          </a:prstGeom>
        </p:spPr>
        <p:txBody>
          <a:bodyPr wrap="square">
            <a:spAutoFit/>
          </a:bodyPr>
          <a:lstStyle/>
          <a:p>
            <a:r>
              <a:rPr lang="en-US" sz="4800"/>
              <a:t>Topics For Lecture Today</a:t>
            </a:r>
            <a:endParaRPr lang="en-US" sz="4800" dirty="0"/>
          </a:p>
        </p:txBody>
      </p:sp>
      <p:sp>
        <p:nvSpPr>
          <p:cNvPr id="20" name="Content Placeholder 2"/>
          <p:cNvSpPr txBox="1">
            <a:spLocks/>
          </p:cNvSpPr>
          <p:nvPr/>
        </p:nvSpPr>
        <p:spPr>
          <a:xfrm>
            <a:off x="5472236" y="2518348"/>
            <a:ext cx="6444944" cy="3721353"/>
          </a:xfrm>
          <a:prstGeom prst="rect">
            <a:avLst/>
          </a:prstGeom>
        </p:spPr>
        <p:txBody>
          <a:bodyPr vert="horz" lIns="91440" tIns="45720" rIns="91440" bIns="45720" rtlCol="0">
            <a:normAutofit/>
          </a:bodyPr>
          <a:lstStyle>
            <a:lvl1pPr marL="457200" indent="-442913" algn="l" defTabSz="914377" rtl="0" eaLnBrk="1" latinLnBrk="0" hangingPunct="1">
              <a:lnSpc>
                <a:spcPct val="90000"/>
              </a:lnSpc>
              <a:spcBef>
                <a:spcPts val="2200"/>
              </a:spcBef>
              <a:buClr>
                <a:schemeClr val="tx1"/>
              </a:buClr>
              <a:buSzPct val="100000"/>
              <a:buFont typeface="Wingdings" charset="2"/>
              <a:buChar char="Ø"/>
              <a:defRPr sz="2800" b="0" i="0" kern="1200">
                <a:solidFill>
                  <a:schemeClr val="tx1"/>
                </a:solidFill>
                <a:uFillTx/>
                <a:latin typeface="+mn-lt"/>
                <a:ea typeface="Helvetica Neue Light" charset="0"/>
                <a:cs typeface="Helvetica Neue Light" charset="0"/>
              </a:defRPr>
            </a:lvl1pPr>
            <a:lvl2pPr marL="914400" indent="-457200"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373188" indent="-311150"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830388" indent="-236538"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287588" indent="-234950"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Understanding the Data</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Data Cleaning and Exploratory Data Analysis</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Basic data visualization</a:t>
            </a:r>
          </a:p>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Common Data Anomalies </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mr-IN"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a:t>
            </a: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 and how to fix them</a:t>
            </a:r>
          </a:p>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endPar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endParaRPr>
          </a:p>
        </p:txBody>
      </p:sp>
      <p:cxnSp>
        <p:nvCxnSpPr>
          <p:cNvPr id="4" name="Straight Connector 3"/>
          <p:cNvCxnSpPr/>
          <p:nvPr/>
        </p:nvCxnSpPr>
        <p:spPr>
          <a:xfrm>
            <a:off x="5051685" y="-344774"/>
            <a:ext cx="0" cy="7914806"/>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984538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xEl>
                                              <p:pRg st="1" end="1"/>
                                            </p:txEl>
                                          </p:spTgt>
                                        </p:tgtEl>
                                        <p:attrNameLst>
                                          <p:attrName>style.visibility</p:attrName>
                                        </p:attrNameLst>
                                      </p:cBhvr>
                                      <p:to>
                                        <p:strVal val="visible"/>
                                      </p:to>
                                    </p:set>
                                    <p:animEffect transition="in" filter="fade">
                                      <p:cBhvr>
                                        <p:cTn id="10" dur="500"/>
                                        <p:tgtEl>
                                          <p:spTgt spid="2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xEl>
                                              <p:pRg st="2" end="2"/>
                                            </p:txEl>
                                          </p:spTgt>
                                        </p:tgtEl>
                                        <p:attrNameLst>
                                          <p:attrName>style.visibility</p:attrName>
                                        </p:attrNameLst>
                                      </p:cBhvr>
                                      <p:to>
                                        <p:strVal val="visible"/>
                                      </p:to>
                                    </p:set>
                                    <p:animEffect transition="in" filter="fade">
                                      <p:cBhvr>
                                        <p:cTn id="13" dur="500"/>
                                        <p:tgtEl>
                                          <p:spTgt spid="2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xEl>
                                              <p:pRg st="3" end="3"/>
                                            </p:txEl>
                                          </p:spTgt>
                                        </p:tgtEl>
                                        <p:attrNameLst>
                                          <p:attrName>style.visibility</p:attrName>
                                        </p:attrNameLst>
                                      </p:cBhvr>
                                      <p:to>
                                        <p:strVal val="visible"/>
                                      </p:to>
                                    </p:set>
                                    <p:animEffect transition="in" filter="fade">
                                      <p:cBhvr>
                                        <p:cTn id="18" dur="500"/>
                                        <p:tgtEl>
                                          <p:spTgt spid="20">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xEl>
                                              <p:pRg st="4" end="4"/>
                                            </p:txEl>
                                          </p:spTgt>
                                        </p:tgtEl>
                                        <p:attrNameLst>
                                          <p:attrName>style.visibility</p:attrName>
                                        </p:attrNameLst>
                                      </p:cBhvr>
                                      <p:to>
                                        <p:strVal val="visible"/>
                                      </p:to>
                                    </p:set>
                                    <p:animEffect transition="in" filter="fade">
                                      <p:cBhvr>
                                        <p:cTn id="21" dur="500"/>
                                        <p:tgtEl>
                                          <p:spTgt spid="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a:ext>
            </a:extLst>
          </a:blip>
          <a:stretch>
            <a:fillRect/>
          </a:stretch>
        </p:blipFill>
        <p:spPr>
          <a:xfrm rot="16200000">
            <a:off x="4387194" y="-383135"/>
            <a:ext cx="8919779" cy="6689834"/>
          </a:xfrm>
          <a:prstGeom prst="rect">
            <a:avLst/>
          </a:prstGeom>
        </p:spPr>
      </p:pic>
      <p:sp>
        <p:nvSpPr>
          <p:cNvPr id="4" name="Title 3"/>
          <p:cNvSpPr>
            <a:spLocks noGrp="1"/>
          </p:cNvSpPr>
          <p:nvPr>
            <p:ph type="title"/>
          </p:nvPr>
        </p:nvSpPr>
        <p:spPr/>
        <p:txBody>
          <a:bodyPr/>
          <a:lstStyle/>
          <a:p>
            <a:r>
              <a:rPr lang="en-US" dirty="0">
                <a:solidFill>
                  <a:schemeClr val="bg1"/>
                </a:solidFill>
              </a:rPr>
              <a:t>Quick Break</a:t>
            </a:r>
          </a:p>
        </p:txBody>
      </p:sp>
      <p:sp>
        <p:nvSpPr>
          <p:cNvPr id="2" name="TextBox 1"/>
          <p:cNvSpPr txBox="1"/>
          <p:nvPr/>
        </p:nvSpPr>
        <p:spPr>
          <a:xfrm>
            <a:off x="204951" y="6067589"/>
            <a:ext cx="3211135" cy="646331"/>
          </a:xfrm>
          <a:prstGeom prst="rect">
            <a:avLst/>
          </a:prstGeom>
        </p:spPr>
        <p:txBody>
          <a:bodyPr wrap="none" rtlCol="0">
            <a:spAutoFit/>
          </a:bodyPr>
          <a:lstStyle/>
          <a:p>
            <a:r>
              <a:rPr lang="en-US">
                <a:solidFill>
                  <a:schemeClr val="bg1"/>
                </a:solidFill>
              </a:rPr>
              <a:t>Scope:</a:t>
            </a:r>
          </a:p>
          <a:p>
            <a:r>
              <a:rPr lang="en-US" dirty="0">
                <a:solidFill>
                  <a:schemeClr val="bg1"/>
                </a:solidFill>
              </a:rPr>
              <a:t>Do you have a full picture?</a:t>
            </a:r>
          </a:p>
        </p:txBody>
      </p:sp>
    </p:spTree>
    <p:extLst>
      <p:ext uri="{BB962C8B-B14F-4D97-AF65-F5344CB8AC3E}">
        <p14:creationId xmlns:p14="http://schemas.microsoft.com/office/powerpoint/2010/main" val="966550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Berkeley Police Data Demo</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699996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Berkeley Police Public Datasets</a:t>
            </a:r>
          </a:p>
        </p:txBody>
      </p:sp>
      <p:sp>
        <p:nvSpPr>
          <p:cNvPr id="5" name="Content Placeholder 4"/>
          <p:cNvSpPr>
            <a:spLocks noGrp="1"/>
          </p:cNvSpPr>
          <p:nvPr>
            <p:ph idx="1"/>
          </p:nvPr>
        </p:nvSpPr>
        <p:spPr>
          <a:xfrm>
            <a:off x="838200" y="1825625"/>
            <a:ext cx="10515600" cy="4681192"/>
          </a:xfrm>
        </p:spPr>
        <p:txBody>
          <a:bodyPr>
            <a:normAutofit/>
          </a:bodyPr>
          <a:lstStyle/>
          <a:p>
            <a:r>
              <a:rPr lang="en-US" b="1" dirty="0"/>
              <a:t>Question:</a:t>
            </a:r>
            <a:r>
              <a:rPr lang="en-US" dirty="0"/>
              <a:t> For this analysis we will not begin with a detailed question but instead a rough goal of understanding Police activity.</a:t>
            </a:r>
          </a:p>
          <a:p>
            <a:r>
              <a:rPr lang="en-US" b="1" dirty="0"/>
              <a:t>Examine Two Data Sets:</a:t>
            </a:r>
          </a:p>
          <a:p>
            <a:pPr lvl="1"/>
            <a:r>
              <a:rPr lang="en-US" dirty="0"/>
              <a:t>Call data</a:t>
            </a:r>
          </a:p>
          <a:p>
            <a:pPr lvl="1"/>
            <a:r>
              <a:rPr lang="en-US" dirty="0"/>
              <a:t>Stop data</a:t>
            </a:r>
          </a:p>
          <a:p>
            <a:r>
              <a:rPr lang="en-US" dirty="0"/>
              <a:t>Today we will work through the basic process of data loading, some preliminary cleaning, and exploratory data analysis.</a:t>
            </a:r>
          </a:p>
        </p:txBody>
      </p:sp>
    </p:spTree>
    <p:extLst>
      <p:ext uri="{BB962C8B-B14F-4D97-AF65-F5344CB8AC3E}">
        <p14:creationId xmlns:p14="http://schemas.microsoft.com/office/powerpoint/2010/main" val="60106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217644"/>
            <a:ext cx="10801350" cy="1325563"/>
          </a:xfrm>
        </p:spPr>
        <p:txBody>
          <a:bodyPr/>
          <a:lstStyle/>
          <a:p>
            <a:r>
              <a:rPr lang="en-US" dirty="0"/>
              <a:t>Call Data Description</a:t>
            </a:r>
          </a:p>
        </p:txBody>
      </p:sp>
      <p:sp>
        <p:nvSpPr>
          <p:cNvPr id="3" name="Content Placeholder 2"/>
          <p:cNvSpPr>
            <a:spLocks noGrp="1"/>
          </p:cNvSpPr>
          <p:nvPr>
            <p:ph idx="1"/>
          </p:nvPr>
        </p:nvSpPr>
        <p:spPr>
          <a:xfrm>
            <a:off x="838200" y="1389408"/>
            <a:ext cx="10515600" cy="5115170"/>
          </a:xfrm>
        </p:spPr>
        <p:txBody>
          <a:bodyPr>
            <a:normAutofit lnSpcReduction="10000"/>
          </a:bodyPr>
          <a:lstStyle/>
          <a:p>
            <a:pPr marL="14287" indent="0">
              <a:buNone/>
            </a:pPr>
            <a:r>
              <a:rPr lang="en-US" dirty="0">
                <a:solidFill>
                  <a:schemeClr val="tx1">
                    <a:lumMod val="50000"/>
                    <a:lumOff val="50000"/>
                  </a:schemeClr>
                </a:solidFill>
                <a:latin typeface="Times" charset="0"/>
                <a:ea typeface="Times" charset="0"/>
                <a:cs typeface="Times" charset="0"/>
              </a:rPr>
              <a:t>Data pulled from Public Safety Server using data created for Berkeley’s Crime View Community page. Displays </a:t>
            </a:r>
            <a:r>
              <a:rPr lang="en-US" b="1" dirty="0">
                <a:solidFill>
                  <a:srgbClr val="7030A0"/>
                </a:solidFill>
                <a:latin typeface="Times" charset="0"/>
                <a:ea typeface="Times" charset="0"/>
                <a:cs typeface="Times" charset="0"/>
              </a:rPr>
              <a:t>incidents reported </a:t>
            </a:r>
            <a:r>
              <a:rPr lang="en-US" dirty="0">
                <a:solidFill>
                  <a:schemeClr val="tx1">
                    <a:lumMod val="50000"/>
                    <a:lumOff val="50000"/>
                  </a:schemeClr>
                </a:solidFill>
                <a:latin typeface="Times" charset="0"/>
                <a:ea typeface="Times" charset="0"/>
                <a:cs typeface="Times" charset="0"/>
              </a:rPr>
              <a:t>for </a:t>
            </a:r>
            <a:r>
              <a:rPr lang="en-US" b="1" dirty="0">
                <a:solidFill>
                  <a:srgbClr val="7030A0"/>
                </a:solidFill>
                <a:latin typeface="Times" charset="0"/>
                <a:ea typeface="Times" charset="0"/>
                <a:cs typeface="Times" charset="0"/>
              </a:rPr>
              <a:t>the last 180 days</a:t>
            </a:r>
            <a:r>
              <a:rPr lang="en-US" dirty="0">
                <a:solidFill>
                  <a:schemeClr val="tx1">
                    <a:lumMod val="50000"/>
                    <a:lumOff val="50000"/>
                  </a:schemeClr>
                </a:solidFill>
                <a:latin typeface="Times" charset="0"/>
                <a:ea typeface="Times" charset="0"/>
                <a:cs typeface="Times" charset="0"/>
              </a:rPr>
              <a:t> along with </a:t>
            </a:r>
            <a:r>
              <a:rPr lang="en-US" b="1" dirty="0">
                <a:solidFill>
                  <a:srgbClr val="7030A0"/>
                </a:solidFill>
                <a:latin typeface="Times" charset="0"/>
                <a:ea typeface="Times" charset="0"/>
                <a:cs typeface="Times" charset="0"/>
              </a:rPr>
              <a:t>time</a:t>
            </a:r>
            <a:r>
              <a:rPr lang="en-US" dirty="0">
                <a:solidFill>
                  <a:srgbClr val="7030A0"/>
                </a:solidFill>
                <a:latin typeface="Times" charset="0"/>
                <a:ea typeface="Times" charset="0"/>
                <a:cs typeface="Times" charset="0"/>
              </a:rPr>
              <a:t>, </a:t>
            </a:r>
            <a:r>
              <a:rPr lang="en-US" b="1" dirty="0">
                <a:solidFill>
                  <a:srgbClr val="7030A0"/>
                </a:solidFill>
                <a:latin typeface="Times" charset="0"/>
                <a:ea typeface="Times" charset="0"/>
                <a:cs typeface="Times" charset="0"/>
              </a:rPr>
              <a:t>date</a:t>
            </a:r>
            <a:r>
              <a:rPr lang="en-US" dirty="0">
                <a:solidFill>
                  <a:srgbClr val="7030A0"/>
                </a:solidFill>
                <a:latin typeface="Times" charset="0"/>
                <a:ea typeface="Times" charset="0"/>
                <a:cs typeface="Times" charset="0"/>
              </a:rPr>
              <a:t>, </a:t>
            </a:r>
            <a:r>
              <a:rPr lang="en-US" b="1" dirty="0">
                <a:solidFill>
                  <a:srgbClr val="7030A0"/>
                </a:solidFill>
                <a:latin typeface="Times" charset="0"/>
                <a:ea typeface="Times" charset="0"/>
                <a:cs typeface="Times" charset="0"/>
              </a:rPr>
              <a:t>day of week </a:t>
            </a:r>
            <a:r>
              <a:rPr lang="en-US" dirty="0">
                <a:solidFill>
                  <a:schemeClr val="tx1">
                    <a:lumMod val="50000"/>
                    <a:lumOff val="50000"/>
                  </a:schemeClr>
                </a:solidFill>
                <a:latin typeface="Times" charset="0"/>
                <a:ea typeface="Times" charset="0"/>
                <a:cs typeface="Times" charset="0"/>
              </a:rPr>
              <a:t>and </a:t>
            </a:r>
            <a:r>
              <a:rPr lang="en-US" b="1" dirty="0">
                <a:solidFill>
                  <a:srgbClr val="7030A0"/>
                </a:solidFill>
                <a:latin typeface="Times" charset="0"/>
                <a:ea typeface="Times" charset="0"/>
                <a:cs typeface="Times" charset="0"/>
              </a:rPr>
              <a:t>block level location information</a:t>
            </a:r>
            <a:r>
              <a:rPr lang="en-US" b="1" dirty="0">
                <a:solidFill>
                  <a:schemeClr val="tx1">
                    <a:lumMod val="50000"/>
                    <a:lumOff val="50000"/>
                  </a:schemeClr>
                </a:solidFill>
                <a:latin typeface="Times" charset="0"/>
                <a:ea typeface="Times" charset="0"/>
                <a:cs typeface="Times" charset="0"/>
              </a:rPr>
              <a:t>.</a:t>
            </a:r>
          </a:p>
          <a:p>
            <a:pPr marL="14287" indent="0">
              <a:buNone/>
            </a:pPr>
            <a:r>
              <a:rPr lang="en-US" dirty="0">
                <a:solidFill>
                  <a:schemeClr val="tx1">
                    <a:lumMod val="50000"/>
                    <a:lumOff val="50000"/>
                  </a:schemeClr>
                </a:solidFill>
                <a:latin typeface="Times" charset="0"/>
                <a:ea typeface="Times" charset="0"/>
                <a:cs typeface="Times" charset="0"/>
              </a:rPr>
              <a:t>The dataset reflects crimes as they have been reported to the BPD based on preliminary information </a:t>
            </a:r>
            <a:r>
              <a:rPr lang="en-US" b="1" dirty="0">
                <a:solidFill>
                  <a:srgbClr val="7030A0"/>
                </a:solidFill>
                <a:latin typeface="Times" charset="0"/>
                <a:ea typeface="Times" charset="0"/>
                <a:cs typeface="Times" charset="0"/>
              </a:rPr>
              <a:t>supplied by the reporting parties</a:t>
            </a:r>
            <a:r>
              <a:rPr lang="en-US" dirty="0">
                <a:solidFill>
                  <a:schemeClr val="tx1">
                    <a:lumMod val="50000"/>
                    <a:lumOff val="50000"/>
                  </a:schemeClr>
                </a:solidFill>
                <a:latin typeface="Times" charset="0"/>
                <a:ea typeface="Times" charset="0"/>
                <a:cs typeface="Times" charset="0"/>
              </a:rPr>
              <a:t>. Preliminary crime classifications may change based on follow-up investigations. </a:t>
            </a:r>
            <a:r>
              <a:rPr lang="en-US" b="1" dirty="0">
                <a:solidFill>
                  <a:srgbClr val="7030A0"/>
                </a:solidFill>
                <a:latin typeface="Times" charset="0"/>
                <a:ea typeface="Times" charset="0"/>
                <a:cs typeface="Times" charset="0"/>
              </a:rPr>
              <a:t>Not all calls for police service are included (e.g. Animal Bite). </a:t>
            </a:r>
            <a:r>
              <a:rPr lang="en-US" dirty="0">
                <a:solidFill>
                  <a:schemeClr val="tx1">
                    <a:lumMod val="50000"/>
                    <a:lumOff val="50000"/>
                  </a:schemeClr>
                </a:solidFill>
                <a:latin typeface="Times" charset="0"/>
                <a:ea typeface="Times" charset="0"/>
                <a:cs typeface="Times" charset="0"/>
              </a:rPr>
              <a:t>The information provided on this site is intended for use by the community to enhance their awareness of crimes occurring in their neighborhoods and the entire City. </a:t>
            </a:r>
            <a:r>
              <a:rPr lang="en-US" b="1" dirty="0">
                <a:solidFill>
                  <a:srgbClr val="7030A0"/>
                </a:solidFill>
                <a:latin typeface="Times" charset="0"/>
                <a:ea typeface="Times" charset="0"/>
                <a:cs typeface="Times" charset="0"/>
              </a:rPr>
              <a:t>The data should not be used for in-depth crime analysis</a:t>
            </a:r>
            <a:r>
              <a:rPr lang="en-US" dirty="0">
                <a:solidFill>
                  <a:schemeClr val="tx1">
                    <a:lumMod val="50000"/>
                    <a:lumOff val="50000"/>
                  </a:schemeClr>
                </a:solidFill>
                <a:latin typeface="Times" charset="0"/>
                <a:ea typeface="Times" charset="0"/>
                <a:cs typeface="Times" charset="0"/>
              </a:rPr>
              <a:t> as the initial information is subject to change.</a:t>
            </a:r>
          </a:p>
        </p:txBody>
      </p:sp>
    </p:spTree>
    <p:extLst>
      <p:ext uri="{BB962C8B-B14F-4D97-AF65-F5344CB8AC3E}">
        <p14:creationId xmlns:p14="http://schemas.microsoft.com/office/powerpoint/2010/main" val="8860262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Stops Data Description</a:t>
            </a:r>
          </a:p>
        </p:txBody>
      </p:sp>
      <p:sp>
        <p:nvSpPr>
          <p:cNvPr id="3" name="Content Placeholder 2"/>
          <p:cNvSpPr>
            <a:spLocks noGrp="1"/>
          </p:cNvSpPr>
          <p:nvPr>
            <p:ph idx="1"/>
          </p:nvPr>
        </p:nvSpPr>
        <p:spPr>
          <a:xfrm>
            <a:off x="838200" y="1519707"/>
            <a:ext cx="10515600" cy="4889077"/>
          </a:xfrm>
        </p:spPr>
        <p:txBody>
          <a:bodyPr>
            <a:normAutofit fontScale="92500" lnSpcReduction="10000"/>
          </a:bodyPr>
          <a:lstStyle/>
          <a:p>
            <a:pPr marL="14287" indent="0">
              <a:buNone/>
            </a:pPr>
            <a:r>
              <a:rPr lang="en-US" dirty="0">
                <a:solidFill>
                  <a:schemeClr val="tx1">
                    <a:lumMod val="50000"/>
                    <a:lumOff val="50000"/>
                  </a:schemeClr>
                </a:solidFill>
                <a:latin typeface="Times" charset="0"/>
                <a:ea typeface="Times" charset="0"/>
                <a:cs typeface="Times" charset="0"/>
              </a:rPr>
              <a:t>This data was extracted from the Department’s Public Safety Server and covers the </a:t>
            </a:r>
            <a:r>
              <a:rPr lang="en-US" b="1" dirty="0">
                <a:solidFill>
                  <a:srgbClr val="7030A0"/>
                </a:solidFill>
                <a:latin typeface="Times" charset="0"/>
                <a:ea typeface="Times" charset="0"/>
                <a:cs typeface="Times" charset="0"/>
              </a:rPr>
              <a:t>data beginning January 26, 2015</a:t>
            </a:r>
            <a:r>
              <a:rPr lang="en-US" dirty="0">
                <a:solidFill>
                  <a:schemeClr val="tx1">
                    <a:lumMod val="50000"/>
                    <a:lumOff val="50000"/>
                  </a:schemeClr>
                </a:solidFill>
                <a:latin typeface="Times" charset="0"/>
                <a:ea typeface="Times" charset="0"/>
                <a:cs typeface="Times" charset="0"/>
              </a:rPr>
              <a:t>. On January 26, 2015 the department began collecting data pursuant to General Order B-4 (issued December 31, 2014). Under that order, </a:t>
            </a:r>
            <a:r>
              <a:rPr lang="en-US" b="1" dirty="0">
                <a:solidFill>
                  <a:srgbClr val="7030A0"/>
                </a:solidFill>
                <a:latin typeface="Times" charset="0"/>
                <a:ea typeface="Times" charset="0"/>
                <a:cs typeface="Times" charset="0"/>
              </a:rPr>
              <a:t>officers were required to provide certain data after making all vehicle detentions</a:t>
            </a:r>
            <a:r>
              <a:rPr lang="en-US" dirty="0">
                <a:solidFill>
                  <a:schemeClr val="tx1">
                    <a:lumMod val="50000"/>
                    <a:lumOff val="50000"/>
                  </a:schemeClr>
                </a:solidFill>
                <a:latin typeface="Times" charset="0"/>
                <a:ea typeface="Times" charset="0"/>
                <a:cs typeface="Times" charset="0"/>
              </a:rPr>
              <a:t> (including bicycles) and pedestrian detentions (up to five persons). This data </a:t>
            </a:r>
            <a:r>
              <a:rPr lang="en-US" b="1" dirty="0">
                <a:solidFill>
                  <a:srgbClr val="7030A0"/>
                </a:solidFill>
                <a:latin typeface="Times" charset="0"/>
                <a:ea typeface="Times" charset="0"/>
                <a:cs typeface="Times" charset="0"/>
              </a:rPr>
              <a:t>set lists stops by police </a:t>
            </a:r>
            <a:r>
              <a:rPr lang="en-US" dirty="0">
                <a:solidFill>
                  <a:schemeClr val="tx1">
                    <a:lumMod val="50000"/>
                    <a:lumOff val="50000"/>
                  </a:schemeClr>
                </a:solidFill>
                <a:latin typeface="Times" charset="0"/>
                <a:ea typeface="Times" charset="0"/>
                <a:cs typeface="Times" charset="0"/>
              </a:rPr>
              <a:t>in the categories of traffic, suspicious vehicle, pedestrian and bicycle stops. Incident number, date and time, location and disposition codes are also listed in this data.</a:t>
            </a:r>
          </a:p>
          <a:p>
            <a:pPr marL="14287" indent="0">
              <a:buNone/>
            </a:pPr>
            <a:r>
              <a:rPr lang="en-US" dirty="0">
                <a:solidFill>
                  <a:schemeClr val="tx1">
                    <a:lumMod val="50000"/>
                    <a:lumOff val="50000"/>
                  </a:schemeClr>
                </a:solidFill>
                <a:latin typeface="Times" charset="0"/>
                <a:ea typeface="Times" charset="0"/>
                <a:cs typeface="Times" charset="0"/>
              </a:rPr>
              <a:t>Address </a:t>
            </a:r>
            <a:r>
              <a:rPr lang="en-US" b="1" dirty="0">
                <a:solidFill>
                  <a:srgbClr val="7030A0"/>
                </a:solidFill>
                <a:latin typeface="Times" charset="0"/>
                <a:ea typeface="Times" charset="0"/>
                <a:cs typeface="Times" charset="0"/>
              </a:rPr>
              <a:t>data has been changed from a specific address</a:t>
            </a:r>
            <a:r>
              <a:rPr lang="en-US" dirty="0">
                <a:solidFill>
                  <a:schemeClr val="tx1">
                    <a:lumMod val="50000"/>
                    <a:lumOff val="50000"/>
                  </a:schemeClr>
                </a:solidFill>
                <a:latin typeface="Times" charset="0"/>
                <a:ea typeface="Times" charset="0"/>
                <a:cs typeface="Times" charset="0"/>
              </a:rPr>
              <a:t>, where applicable, and listed as the block where the incident occurred. Disposition codes were entered by officers who made the stop. These codes included the person(s) race, gender, age (range), reason for the stop, enforcement action taken, and whether or not a search was conducted.</a:t>
            </a:r>
          </a:p>
        </p:txBody>
      </p:sp>
    </p:spTree>
    <p:extLst>
      <p:ext uri="{BB962C8B-B14F-4D97-AF65-F5344CB8AC3E}">
        <p14:creationId xmlns:p14="http://schemas.microsoft.com/office/powerpoint/2010/main" val="7917267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Univariate Relationships</a:t>
            </a:r>
          </a:p>
        </p:txBody>
      </p:sp>
      <p:sp>
        <p:nvSpPr>
          <p:cNvPr id="4" name="Content Placeholder 3"/>
          <p:cNvSpPr>
            <a:spLocks noGrp="1"/>
          </p:cNvSpPr>
          <p:nvPr>
            <p:ph idx="1"/>
          </p:nvPr>
        </p:nvSpPr>
        <p:spPr/>
        <p:txBody>
          <a:bodyPr>
            <a:normAutofit/>
          </a:bodyPr>
          <a:lstStyle/>
          <a:p>
            <a:r>
              <a:rPr lang="en-US" b="1" dirty="0"/>
              <a:t>Quantitative Data</a:t>
            </a:r>
          </a:p>
          <a:p>
            <a:pPr lvl="1"/>
            <a:r>
              <a:rPr lang="en-US" dirty="0"/>
              <a:t>Histograms, Box Plots, Rug Plots, Smoothed Interpolations (KDE </a:t>
            </a:r>
            <a:r>
              <a:rPr lang="mr-IN" dirty="0"/>
              <a:t>–</a:t>
            </a:r>
            <a:r>
              <a:rPr lang="en-US" dirty="0"/>
              <a:t> Kernel Density Estimators)</a:t>
            </a:r>
          </a:p>
          <a:p>
            <a:pPr lvl="1"/>
            <a:r>
              <a:rPr lang="en-US" dirty="0"/>
              <a:t>Look for spread, shape, modes, outliers, unreasonable values </a:t>
            </a:r>
            <a:r>
              <a:rPr lang="mr-IN" dirty="0"/>
              <a:t>…</a:t>
            </a:r>
            <a:endParaRPr lang="en-US" dirty="0"/>
          </a:p>
          <a:p>
            <a:r>
              <a:rPr lang="en-US" b="1" dirty="0"/>
              <a:t>Nominal &amp; Ordinal Data</a:t>
            </a:r>
          </a:p>
          <a:p>
            <a:pPr lvl="1"/>
            <a:r>
              <a:rPr lang="en-US" dirty="0"/>
              <a:t>Bar plots (sorted by frequency or </a:t>
            </a:r>
            <a:r>
              <a:rPr lang="en-US" dirty="0" err="1"/>
              <a:t>oridinal</a:t>
            </a:r>
            <a:r>
              <a:rPr lang="en-US" dirty="0"/>
              <a:t> dimension)</a:t>
            </a:r>
          </a:p>
          <a:p>
            <a:pPr lvl="1"/>
            <a:r>
              <a:rPr lang="en-US" dirty="0"/>
              <a:t>Look for skew, frequent and rare categories, or invalid categories</a:t>
            </a:r>
          </a:p>
          <a:p>
            <a:pPr lvl="1"/>
            <a:r>
              <a:rPr lang="en-US" dirty="0"/>
              <a:t>Consider grouping categories and repeating analysis</a:t>
            </a:r>
          </a:p>
        </p:txBody>
      </p:sp>
    </p:spTree>
    <p:extLst>
      <p:ext uri="{BB962C8B-B14F-4D97-AF65-F5344CB8AC3E}">
        <p14:creationId xmlns:p14="http://schemas.microsoft.com/office/powerpoint/2010/main" val="19700988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5543464" y="1764561"/>
            <a:ext cx="6934187" cy="4622791"/>
            <a:chOff x="5543464" y="1764561"/>
            <a:chExt cx="6934187" cy="4622791"/>
          </a:xfrm>
        </p:grpSpPr>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43464" y="1764561"/>
              <a:ext cx="6934187" cy="4622791"/>
            </a:xfrm>
            <a:prstGeom prst="rect">
              <a:avLst/>
            </a:prstGeom>
          </p:spPr>
        </p:pic>
        <p:sp>
          <p:nvSpPr>
            <p:cNvPr id="6" name="TextBox 5"/>
            <p:cNvSpPr txBox="1"/>
            <p:nvPr/>
          </p:nvSpPr>
          <p:spPr>
            <a:xfrm>
              <a:off x="8622735" y="2431864"/>
              <a:ext cx="856325" cy="646331"/>
            </a:xfrm>
            <a:prstGeom prst="rect">
              <a:avLst/>
            </a:prstGeom>
          </p:spPr>
          <p:txBody>
            <a:bodyPr wrap="none" rtlCol="0">
              <a:spAutoFit/>
            </a:bodyPr>
            <a:lstStyle/>
            <a:p>
              <a:r>
                <a:rPr lang="en-US"/>
                <a:t>Main </a:t>
              </a:r>
              <a:br>
                <a:rPr lang="en-US"/>
              </a:br>
              <a:r>
                <a:rPr lang="en-US"/>
                <a:t>Mode</a:t>
              </a:r>
              <a:endParaRPr lang="en-US" dirty="0"/>
            </a:p>
          </p:txBody>
        </p:sp>
        <p:sp>
          <p:nvSpPr>
            <p:cNvPr id="7" name="TextBox 6"/>
            <p:cNvSpPr txBox="1"/>
            <p:nvPr/>
          </p:nvSpPr>
          <p:spPr>
            <a:xfrm>
              <a:off x="6448712" y="4075956"/>
              <a:ext cx="1114408" cy="646331"/>
            </a:xfrm>
            <a:prstGeom prst="rect">
              <a:avLst/>
            </a:prstGeom>
          </p:spPr>
          <p:txBody>
            <a:bodyPr wrap="none" rtlCol="0">
              <a:spAutoFit/>
            </a:bodyPr>
            <a:lstStyle/>
            <a:p>
              <a:r>
                <a:rPr lang="en-US"/>
                <a:t>Second </a:t>
              </a:r>
              <a:br>
                <a:rPr lang="en-US"/>
              </a:br>
              <a:r>
                <a:rPr lang="en-US"/>
                <a:t>Mode</a:t>
              </a:r>
            </a:p>
          </p:txBody>
        </p:sp>
        <p:sp>
          <p:nvSpPr>
            <p:cNvPr id="10" name="TextBox 9"/>
            <p:cNvSpPr txBox="1"/>
            <p:nvPr/>
          </p:nvSpPr>
          <p:spPr>
            <a:xfrm rot="3839090">
              <a:off x="8610595" y="4392683"/>
              <a:ext cx="1383712" cy="369332"/>
            </a:xfrm>
            <a:prstGeom prst="rect">
              <a:avLst/>
            </a:prstGeom>
          </p:spPr>
          <p:txBody>
            <a:bodyPr wrap="none" rtlCol="0">
              <a:spAutoFit/>
            </a:bodyPr>
            <a:lstStyle/>
            <a:p>
              <a:r>
                <a:rPr lang="en-US"/>
                <a:t>Skew Right</a:t>
              </a:r>
              <a:endParaRPr lang="en-US" dirty="0"/>
            </a:p>
          </p:txBody>
        </p:sp>
        <p:sp>
          <p:nvSpPr>
            <p:cNvPr id="11" name="TextBox 10"/>
            <p:cNvSpPr txBox="1"/>
            <p:nvPr/>
          </p:nvSpPr>
          <p:spPr>
            <a:xfrm>
              <a:off x="9771861" y="5421065"/>
              <a:ext cx="700833" cy="369332"/>
            </a:xfrm>
            <a:prstGeom prst="rect">
              <a:avLst/>
            </a:prstGeom>
          </p:spPr>
          <p:txBody>
            <a:bodyPr wrap="none" rtlCol="0">
              <a:spAutoFit/>
            </a:bodyPr>
            <a:lstStyle/>
            <a:p>
              <a:r>
                <a:rPr lang="en-US"/>
                <a:t>Gap</a:t>
              </a:r>
              <a:endParaRPr lang="en-US" dirty="0"/>
            </a:p>
          </p:txBody>
        </p:sp>
        <p:sp>
          <p:nvSpPr>
            <p:cNvPr id="12" name="TextBox 11"/>
            <p:cNvSpPr txBox="1"/>
            <p:nvPr/>
          </p:nvSpPr>
          <p:spPr>
            <a:xfrm>
              <a:off x="10464708" y="5095435"/>
              <a:ext cx="1007007" cy="369332"/>
            </a:xfrm>
            <a:prstGeom prst="rect">
              <a:avLst/>
            </a:prstGeom>
          </p:spPr>
          <p:txBody>
            <a:bodyPr wrap="none" rtlCol="0">
              <a:spAutoFit/>
            </a:bodyPr>
            <a:lstStyle/>
            <a:p>
              <a:r>
                <a:rPr lang="en-US" dirty="0"/>
                <a:t>Outliers</a:t>
              </a:r>
            </a:p>
          </p:txBody>
        </p:sp>
        <p:sp>
          <p:nvSpPr>
            <p:cNvPr id="13" name="TextBox 12"/>
            <p:cNvSpPr txBox="1"/>
            <p:nvPr/>
          </p:nvSpPr>
          <p:spPr>
            <a:xfrm>
              <a:off x="8212358" y="5962541"/>
              <a:ext cx="620683" cy="369332"/>
            </a:xfrm>
            <a:prstGeom prst="rect">
              <a:avLst/>
            </a:prstGeom>
          </p:spPr>
          <p:txBody>
            <a:bodyPr wrap="none" rtlCol="0">
              <a:spAutoFit/>
            </a:bodyPr>
            <a:lstStyle/>
            <a:p>
              <a:r>
                <a:rPr lang="en-US"/>
                <a:t>Rug</a:t>
              </a:r>
              <a:endParaRPr lang="en-US" dirty="0"/>
            </a:p>
          </p:txBody>
        </p:sp>
        <p:sp>
          <p:nvSpPr>
            <p:cNvPr id="14" name="TextBox 13"/>
            <p:cNvSpPr txBox="1"/>
            <p:nvPr/>
          </p:nvSpPr>
          <p:spPr>
            <a:xfrm rot="16200000">
              <a:off x="7897630" y="4695740"/>
              <a:ext cx="1305165" cy="369332"/>
            </a:xfrm>
            <a:prstGeom prst="rect">
              <a:avLst/>
            </a:prstGeom>
          </p:spPr>
          <p:txBody>
            <a:bodyPr wrap="none" rtlCol="0">
              <a:spAutoFit/>
            </a:bodyPr>
            <a:lstStyle/>
            <a:p>
              <a:r>
                <a:rPr lang="en-US"/>
                <a:t>Histogram</a:t>
              </a:r>
              <a:endParaRPr lang="en-US" dirty="0"/>
            </a:p>
          </p:txBody>
        </p:sp>
        <p:cxnSp>
          <p:nvCxnSpPr>
            <p:cNvPr id="16" name="Straight Arrow Connector 15"/>
            <p:cNvCxnSpPr/>
            <p:nvPr/>
          </p:nvCxnSpPr>
          <p:spPr>
            <a:xfrm flipV="1">
              <a:off x="8622735" y="5840146"/>
              <a:ext cx="54053" cy="20313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7" name="TextBox 16"/>
            <p:cNvSpPr txBox="1"/>
            <p:nvPr/>
          </p:nvSpPr>
          <p:spPr>
            <a:xfrm>
              <a:off x="6448712" y="2790248"/>
              <a:ext cx="1410964" cy="923330"/>
            </a:xfrm>
            <a:prstGeom prst="rect">
              <a:avLst/>
            </a:prstGeom>
          </p:spPr>
          <p:txBody>
            <a:bodyPr wrap="none" rtlCol="0">
              <a:spAutoFit/>
            </a:bodyPr>
            <a:lstStyle/>
            <a:p>
              <a:pPr algn="r"/>
              <a:r>
                <a:rPr lang="en-US"/>
                <a:t>Smoothed </a:t>
              </a:r>
              <a:br>
                <a:rPr lang="en-US"/>
              </a:br>
              <a:r>
                <a:rPr lang="en-US"/>
                <a:t>Density </a:t>
              </a:r>
              <a:br>
                <a:rPr lang="en-US"/>
              </a:br>
              <a:r>
                <a:rPr lang="en-US"/>
                <a:t>Estimator</a:t>
              </a:r>
            </a:p>
          </p:txBody>
        </p:sp>
        <p:cxnSp>
          <p:nvCxnSpPr>
            <p:cNvPr id="19" name="Straight Arrow Connector 18"/>
            <p:cNvCxnSpPr/>
            <p:nvPr/>
          </p:nvCxnSpPr>
          <p:spPr>
            <a:xfrm>
              <a:off x="7661282" y="3721481"/>
              <a:ext cx="551076" cy="1363184"/>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a:xfrm>
            <a:off x="364191" y="76620"/>
            <a:ext cx="10801350" cy="1325563"/>
          </a:xfrm>
        </p:spPr>
        <p:txBody>
          <a:bodyPr>
            <a:normAutofit/>
          </a:bodyPr>
          <a:lstStyle/>
          <a:p>
            <a:r>
              <a:rPr lang="en-US" sz="3600" dirty="0"/>
              <a:t>Histograms, Rug Plots, and KDE Interpolation</a:t>
            </a:r>
          </a:p>
        </p:txBody>
      </p:sp>
      <p:sp>
        <p:nvSpPr>
          <p:cNvPr id="3" name="Content Placeholder 2"/>
          <p:cNvSpPr>
            <a:spLocks noGrp="1"/>
          </p:cNvSpPr>
          <p:nvPr>
            <p:ph idx="1"/>
          </p:nvPr>
        </p:nvSpPr>
        <p:spPr>
          <a:xfrm>
            <a:off x="502022" y="1254265"/>
            <a:ext cx="11116235" cy="5240664"/>
          </a:xfrm>
        </p:spPr>
        <p:txBody>
          <a:bodyPr>
            <a:normAutofit/>
          </a:bodyPr>
          <a:lstStyle/>
          <a:p>
            <a:pPr marL="14287" indent="0">
              <a:buNone/>
            </a:pPr>
            <a:r>
              <a:rPr lang="en-US" dirty="0"/>
              <a:t>Describes distribution of data </a:t>
            </a:r>
            <a:r>
              <a:rPr lang="mr-IN" dirty="0"/>
              <a:t>–</a:t>
            </a:r>
            <a:r>
              <a:rPr lang="en-US" dirty="0"/>
              <a:t> relative prevalence of values</a:t>
            </a:r>
          </a:p>
          <a:p>
            <a:r>
              <a:rPr lang="en-US" dirty="0"/>
              <a:t>Histogram</a:t>
            </a:r>
          </a:p>
          <a:p>
            <a:pPr lvl="1"/>
            <a:r>
              <a:rPr lang="en-US" dirty="0"/>
              <a:t>relative frequency of values </a:t>
            </a:r>
            <a:br>
              <a:rPr lang="en-US" dirty="0"/>
            </a:br>
            <a:r>
              <a:rPr lang="en-US" dirty="0"/>
              <a:t>in bins (ranges)</a:t>
            </a:r>
          </a:p>
          <a:p>
            <a:pPr lvl="1"/>
            <a:r>
              <a:rPr lang="en-US" dirty="0"/>
              <a:t>Tradeoff of bin sizes</a:t>
            </a:r>
          </a:p>
          <a:p>
            <a:r>
              <a:rPr lang="en-US" dirty="0"/>
              <a:t>Rug Plot</a:t>
            </a:r>
          </a:p>
          <a:p>
            <a:pPr lvl="1"/>
            <a:r>
              <a:rPr lang="en-US" dirty="0"/>
              <a:t>Shows the actual data </a:t>
            </a:r>
            <a:br>
              <a:rPr lang="en-US" dirty="0"/>
            </a:br>
            <a:r>
              <a:rPr lang="en-US" dirty="0"/>
              <a:t>locations</a:t>
            </a:r>
          </a:p>
          <a:p>
            <a:r>
              <a:rPr lang="en-US" dirty="0"/>
              <a:t>Smoothed density estimator</a:t>
            </a:r>
          </a:p>
          <a:p>
            <a:pPr lvl="1"/>
            <a:r>
              <a:rPr lang="en-US" dirty="0"/>
              <a:t>Tradeoff of “bandwidth” </a:t>
            </a:r>
            <a:br>
              <a:rPr lang="en-US" dirty="0"/>
            </a:br>
            <a:r>
              <a:rPr lang="en-US" dirty="0"/>
              <a:t>parameter (more on this later) </a:t>
            </a:r>
          </a:p>
        </p:txBody>
      </p:sp>
    </p:spTree>
    <p:extLst>
      <p:ext uri="{BB962C8B-B14F-4D97-AF65-F5344CB8AC3E}">
        <p14:creationId xmlns:p14="http://schemas.microsoft.com/office/powerpoint/2010/main" val="12747218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Box Charts</a:t>
            </a:r>
          </a:p>
        </p:txBody>
      </p:sp>
      <p:sp>
        <p:nvSpPr>
          <p:cNvPr id="3" name="Content Placeholder 2"/>
          <p:cNvSpPr>
            <a:spLocks noGrp="1"/>
          </p:cNvSpPr>
          <p:nvPr>
            <p:ph idx="1"/>
          </p:nvPr>
        </p:nvSpPr>
        <p:spPr>
          <a:xfrm>
            <a:off x="838200" y="1435660"/>
            <a:ext cx="10515600" cy="863787"/>
          </a:xfrm>
        </p:spPr>
        <p:txBody>
          <a:bodyPr/>
          <a:lstStyle/>
          <a:p>
            <a:r>
              <a:rPr lang="en-US" dirty="0"/>
              <a:t>Useful for summarizing distributions and comparing multiple distributions</a:t>
            </a:r>
          </a:p>
        </p:txBody>
      </p:sp>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132295" y="1867553"/>
            <a:ext cx="7059705" cy="470647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16324" y="3214544"/>
            <a:ext cx="4737848" cy="3158565"/>
          </a:xfrm>
          <a:prstGeom prst="rect">
            <a:avLst/>
          </a:prstGeom>
        </p:spPr>
      </p:pic>
      <p:sp>
        <p:nvSpPr>
          <p:cNvPr id="6" name="TextBox 5"/>
          <p:cNvSpPr txBox="1"/>
          <p:nvPr/>
        </p:nvSpPr>
        <p:spPr>
          <a:xfrm rot="16200000">
            <a:off x="1952940" y="4561266"/>
            <a:ext cx="1050288" cy="369332"/>
          </a:xfrm>
          <a:prstGeom prst="rect">
            <a:avLst/>
          </a:prstGeom>
        </p:spPr>
        <p:txBody>
          <a:bodyPr wrap="none" rtlCol="0">
            <a:spAutoFit/>
          </a:bodyPr>
          <a:lstStyle/>
          <a:p>
            <a:r>
              <a:rPr lang="en-US">
                <a:solidFill>
                  <a:schemeClr val="bg1"/>
                </a:solidFill>
              </a:rPr>
              <a:t>Median</a:t>
            </a:r>
          </a:p>
        </p:txBody>
      </p:sp>
      <p:sp>
        <p:nvSpPr>
          <p:cNvPr id="7" name="TextBox 6"/>
          <p:cNvSpPr txBox="1"/>
          <p:nvPr/>
        </p:nvSpPr>
        <p:spPr>
          <a:xfrm rot="16200000">
            <a:off x="694529" y="4506051"/>
            <a:ext cx="1808508" cy="369332"/>
          </a:xfrm>
          <a:prstGeom prst="rect">
            <a:avLst/>
          </a:prstGeom>
        </p:spPr>
        <p:txBody>
          <a:bodyPr wrap="none" rtlCol="0">
            <a:spAutoFit/>
          </a:bodyPr>
          <a:lstStyle/>
          <a:p>
            <a:r>
              <a:rPr lang="en-US"/>
              <a:t>Lower Quartile</a:t>
            </a:r>
            <a:endParaRPr lang="en-US" dirty="0"/>
          </a:p>
        </p:txBody>
      </p:sp>
      <p:sp>
        <p:nvSpPr>
          <p:cNvPr id="8" name="TextBox 7"/>
          <p:cNvSpPr txBox="1"/>
          <p:nvPr/>
        </p:nvSpPr>
        <p:spPr>
          <a:xfrm rot="16200000">
            <a:off x="2049819" y="4498837"/>
            <a:ext cx="1822935" cy="369332"/>
          </a:xfrm>
          <a:prstGeom prst="rect">
            <a:avLst/>
          </a:prstGeom>
        </p:spPr>
        <p:txBody>
          <a:bodyPr wrap="none" rtlCol="0">
            <a:spAutoFit/>
          </a:bodyPr>
          <a:lstStyle/>
          <a:p>
            <a:r>
              <a:rPr lang="en-US"/>
              <a:t>Upper Quartile</a:t>
            </a:r>
            <a:endParaRPr lang="en-US" dirty="0"/>
          </a:p>
        </p:txBody>
      </p:sp>
      <p:sp>
        <p:nvSpPr>
          <p:cNvPr id="9" name="TextBox 8"/>
          <p:cNvSpPr txBox="1"/>
          <p:nvPr/>
        </p:nvSpPr>
        <p:spPr>
          <a:xfrm>
            <a:off x="1414117" y="3032022"/>
            <a:ext cx="2395207" cy="369332"/>
          </a:xfrm>
          <a:prstGeom prst="rect">
            <a:avLst/>
          </a:prstGeom>
        </p:spPr>
        <p:txBody>
          <a:bodyPr wrap="none" rtlCol="0">
            <a:spAutoFit/>
          </a:bodyPr>
          <a:lstStyle/>
          <a:p>
            <a:r>
              <a:rPr lang="en-US" dirty="0"/>
              <a:t>Interquartile Range</a:t>
            </a:r>
          </a:p>
        </p:txBody>
      </p:sp>
      <p:cxnSp>
        <p:nvCxnSpPr>
          <p:cNvPr id="11" name="Straight Connector 10"/>
          <p:cNvCxnSpPr/>
          <p:nvPr/>
        </p:nvCxnSpPr>
        <p:spPr>
          <a:xfrm>
            <a:off x="1414117" y="3414432"/>
            <a:ext cx="369332" cy="372031"/>
          </a:xfrm>
          <a:prstGeom prst="line">
            <a:avLst/>
          </a:prstGeom>
        </p:spPr>
        <p:style>
          <a:lnRef idx="1">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2808893" y="3324990"/>
            <a:ext cx="920707" cy="499732"/>
          </a:xfrm>
          <a:prstGeom prst="line">
            <a:avLst/>
          </a:prstGeom>
        </p:spPr>
        <p:style>
          <a:lnRef idx="1">
            <a:schemeClr val="accent1"/>
          </a:lnRef>
          <a:fillRef idx="0">
            <a:schemeClr val="accent1"/>
          </a:fillRef>
          <a:effectRef idx="1">
            <a:schemeClr val="accent1"/>
          </a:effectRef>
          <a:fontRef idx="minor">
            <a:schemeClr val="tx1"/>
          </a:fontRef>
        </p:style>
      </p:cxnSp>
      <p:sp>
        <p:nvSpPr>
          <p:cNvPr id="15" name="Rectangle 14"/>
          <p:cNvSpPr/>
          <p:nvPr/>
        </p:nvSpPr>
        <p:spPr>
          <a:xfrm>
            <a:off x="2085348" y="3393908"/>
            <a:ext cx="747320" cy="369332"/>
          </a:xfrm>
          <a:prstGeom prst="rect">
            <a:avLst/>
          </a:prstGeom>
        </p:spPr>
        <p:txBody>
          <a:bodyPr wrap="none">
            <a:spAutoFit/>
          </a:bodyPr>
          <a:lstStyle/>
          <a:p>
            <a:r>
              <a:rPr lang="en-US" dirty="0"/>
              <a:t>(IQR)</a:t>
            </a:r>
          </a:p>
        </p:txBody>
      </p:sp>
      <p:sp>
        <p:nvSpPr>
          <p:cNvPr id="16" name="Rectangle 15"/>
          <p:cNvSpPr/>
          <p:nvPr/>
        </p:nvSpPr>
        <p:spPr>
          <a:xfrm>
            <a:off x="4119349" y="4366371"/>
            <a:ext cx="1007007" cy="369332"/>
          </a:xfrm>
          <a:prstGeom prst="rect">
            <a:avLst/>
          </a:prstGeom>
        </p:spPr>
        <p:txBody>
          <a:bodyPr wrap="none">
            <a:spAutoFit/>
          </a:bodyPr>
          <a:lstStyle/>
          <a:p>
            <a:r>
              <a:rPr lang="en-US"/>
              <a:t>Outliers</a:t>
            </a:r>
            <a:endParaRPr lang="en-US" dirty="0"/>
          </a:p>
        </p:txBody>
      </p:sp>
      <p:sp>
        <p:nvSpPr>
          <p:cNvPr id="17" name="TextBox 16"/>
          <p:cNvSpPr txBox="1"/>
          <p:nvPr/>
        </p:nvSpPr>
        <p:spPr>
          <a:xfrm>
            <a:off x="7136732" y="2118373"/>
            <a:ext cx="3530134" cy="369332"/>
          </a:xfrm>
          <a:prstGeom prst="rect">
            <a:avLst/>
          </a:prstGeom>
        </p:spPr>
        <p:txBody>
          <a:bodyPr wrap="none" rtlCol="0">
            <a:spAutoFit/>
          </a:bodyPr>
          <a:lstStyle/>
          <a:p>
            <a:r>
              <a:rPr lang="en-US" dirty="0"/>
              <a:t>Comparison </a:t>
            </a:r>
            <a:r>
              <a:rPr lang="en-US"/>
              <a:t>of Restaurant Bills</a:t>
            </a:r>
            <a:endParaRPr lang="en-US" dirty="0"/>
          </a:p>
        </p:txBody>
      </p:sp>
      <p:sp>
        <p:nvSpPr>
          <p:cNvPr id="18" name="TextBox 17"/>
          <p:cNvSpPr txBox="1"/>
          <p:nvPr/>
        </p:nvSpPr>
        <p:spPr>
          <a:xfrm>
            <a:off x="1695819" y="6238553"/>
            <a:ext cx="966931" cy="369332"/>
          </a:xfrm>
          <a:prstGeom prst="rect">
            <a:avLst/>
          </a:prstGeom>
        </p:spPr>
        <p:txBody>
          <a:bodyPr wrap="none" rtlCol="0">
            <a:spAutoFit/>
          </a:bodyPr>
          <a:lstStyle/>
          <a:p>
            <a:r>
              <a:rPr lang="en-US"/>
              <a:t>Wiskers</a:t>
            </a:r>
            <a:endParaRPr lang="en-US" dirty="0"/>
          </a:p>
        </p:txBody>
      </p:sp>
      <p:cxnSp>
        <p:nvCxnSpPr>
          <p:cNvPr id="20" name="Straight Arrow Connector 19"/>
          <p:cNvCxnSpPr>
            <a:stCxn id="18" idx="1"/>
          </p:cNvCxnSpPr>
          <p:nvPr/>
        </p:nvCxnSpPr>
        <p:spPr>
          <a:xfrm flipH="1" flipV="1">
            <a:off x="1402233" y="5339617"/>
            <a:ext cx="293586" cy="108360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4" name="Straight Arrow Connector 23"/>
          <p:cNvCxnSpPr>
            <a:stCxn id="18" idx="3"/>
          </p:cNvCxnSpPr>
          <p:nvPr/>
        </p:nvCxnSpPr>
        <p:spPr>
          <a:xfrm flipV="1">
            <a:off x="2662750" y="5271077"/>
            <a:ext cx="612097" cy="115214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43514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 Charts</a:t>
            </a:r>
          </a:p>
        </p:txBody>
      </p:sp>
      <p:sp>
        <p:nvSpPr>
          <p:cNvPr id="3" name="Content Placeholder 2"/>
          <p:cNvSpPr>
            <a:spLocks noGrp="1"/>
          </p:cNvSpPr>
          <p:nvPr>
            <p:ph idx="1"/>
          </p:nvPr>
        </p:nvSpPr>
        <p:spPr>
          <a:xfrm>
            <a:off x="838200" y="1431487"/>
            <a:ext cx="10515600" cy="4351339"/>
          </a:xfrm>
        </p:spPr>
        <p:txBody>
          <a:bodyPr/>
          <a:lstStyle/>
          <a:p>
            <a:r>
              <a:rPr lang="en-US" dirty="0"/>
              <a:t>Used to compare nominal and ordinal data.</a:t>
            </a:r>
          </a:p>
          <a:p>
            <a:pPr lvl="1"/>
            <a:r>
              <a:rPr lang="en-US" dirty="0"/>
              <a:t>Consider sorting by category or frequency</a:t>
            </a:r>
          </a:p>
          <a:p>
            <a:endParaRPr lang="en-US" dirty="0"/>
          </a:p>
        </p:txBody>
      </p:sp>
      <p:pic>
        <p:nvPicPr>
          <p:cNvPr id="5" name="Picture 4"/>
          <p:cNvPicPr>
            <a:picLocks noChangeAspect="1"/>
          </p:cNvPicPr>
          <p:nvPr/>
        </p:nvPicPr>
        <p:blipFill>
          <a:blip r:embed="rId2"/>
          <a:stretch>
            <a:fillRect/>
          </a:stretch>
        </p:blipFill>
        <p:spPr>
          <a:xfrm>
            <a:off x="7034833" y="2493112"/>
            <a:ext cx="4604717" cy="4213556"/>
          </a:xfrm>
          <a:prstGeom prst="rect">
            <a:avLst/>
          </a:prstGeom>
        </p:spPr>
      </p:pic>
      <p:pic>
        <p:nvPicPr>
          <p:cNvPr id="7" name="Picture 6"/>
          <p:cNvPicPr>
            <a:picLocks noChangeAspect="1"/>
          </p:cNvPicPr>
          <p:nvPr/>
        </p:nvPicPr>
        <p:blipFill>
          <a:blip r:embed="rId3"/>
          <a:stretch>
            <a:fillRect/>
          </a:stretch>
        </p:blipFill>
        <p:spPr>
          <a:xfrm>
            <a:off x="299544" y="2359125"/>
            <a:ext cx="5833241" cy="4495976"/>
          </a:xfrm>
          <a:prstGeom prst="rect">
            <a:avLst/>
          </a:prstGeom>
        </p:spPr>
      </p:pic>
    </p:spTree>
    <p:extLst>
      <p:ext uri="{BB962C8B-B14F-4D97-AF65-F5344CB8AC3E}">
        <p14:creationId xmlns:p14="http://schemas.microsoft.com/office/powerpoint/2010/main" val="22098758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52450" y="1849974"/>
            <a:ext cx="11200606" cy="4986512"/>
            <a:chOff x="-2742406" y="0"/>
            <a:chExt cx="15404306" cy="6858000"/>
          </a:xfrm>
        </p:grpSpPr>
        <p:pic>
          <p:nvPicPr>
            <p:cNvPr id="19" name="Picture 1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518400" y="0"/>
              <a:ext cx="5143500" cy="6858000"/>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427287" y="0"/>
              <a:ext cx="5143500" cy="6858000"/>
            </a:xfrm>
            <a:prstGeom prst="rect">
              <a:avLst/>
            </a:prstGeom>
          </p:spPr>
        </p:pic>
        <p:pic>
          <p:nvPicPr>
            <p:cNvPr id="21" name="Picture 20"/>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742406" y="0"/>
              <a:ext cx="5143500" cy="6858000"/>
            </a:xfrm>
            <a:prstGeom prst="rect">
              <a:avLst/>
            </a:prstGeom>
          </p:spPr>
        </p:pic>
      </p:grpSp>
      <p:sp>
        <p:nvSpPr>
          <p:cNvPr id="2" name="Title 1"/>
          <p:cNvSpPr>
            <a:spLocks noGrp="1"/>
          </p:cNvSpPr>
          <p:nvPr>
            <p:ph type="title"/>
          </p:nvPr>
        </p:nvSpPr>
        <p:spPr/>
        <p:txBody>
          <a:bodyPr/>
          <a:lstStyle/>
          <a:p>
            <a:r>
              <a:rPr lang="en-US" dirty="0"/>
              <a:t>Bar Charts</a:t>
            </a:r>
          </a:p>
        </p:txBody>
      </p:sp>
      <p:sp>
        <p:nvSpPr>
          <p:cNvPr id="3" name="Content Placeholder 2"/>
          <p:cNvSpPr>
            <a:spLocks noGrp="1"/>
          </p:cNvSpPr>
          <p:nvPr>
            <p:ph idx="1"/>
          </p:nvPr>
        </p:nvSpPr>
        <p:spPr>
          <a:xfrm>
            <a:off x="838200" y="1431487"/>
            <a:ext cx="10515600" cy="4351339"/>
          </a:xfrm>
        </p:spPr>
        <p:txBody>
          <a:bodyPr/>
          <a:lstStyle/>
          <a:p>
            <a:r>
              <a:rPr lang="en-US" dirty="0"/>
              <a:t>Used to compare nominal and ordinal data.</a:t>
            </a:r>
          </a:p>
          <a:p>
            <a:pPr lvl="1"/>
            <a:r>
              <a:rPr lang="en-US" dirty="0"/>
              <a:t>Consider sorting by category or frequency</a:t>
            </a:r>
          </a:p>
          <a:p>
            <a:endParaRPr lang="en-US" dirty="0"/>
          </a:p>
        </p:txBody>
      </p:sp>
      <p:sp>
        <p:nvSpPr>
          <p:cNvPr id="23" name="TextBox 22"/>
          <p:cNvSpPr txBox="1"/>
          <p:nvPr/>
        </p:nvSpPr>
        <p:spPr>
          <a:xfrm>
            <a:off x="1309022" y="2699898"/>
            <a:ext cx="1790875" cy="1200329"/>
          </a:xfrm>
          <a:prstGeom prst="rect">
            <a:avLst/>
          </a:prstGeom>
        </p:spPr>
        <p:txBody>
          <a:bodyPr wrap="none" rtlCol="0">
            <a:spAutoFit/>
          </a:bodyPr>
          <a:lstStyle/>
          <a:p>
            <a:pPr algn="r"/>
            <a:r>
              <a:rPr lang="en-US" sz="2400"/>
              <a:t>Titanic </a:t>
            </a:r>
          </a:p>
          <a:p>
            <a:pPr algn="r"/>
            <a:r>
              <a:rPr lang="en-US" sz="2400" dirty="0"/>
              <a:t>Passenger </a:t>
            </a:r>
          </a:p>
          <a:p>
            <a:pPr algn="r"/>
            <a:r>
              <a:rPr lang="en-US" sz="2400" dirty="0"/>
              <a:t>Manifest </a:t>
            </a:r>
          </a:p>
        </p:txBody>
      </p:sp>
      <p:sp>
        <p:nvSpPr>
          <p:cNvPr id="24" name="TextBox 23"/>
          <p:cNvSpPr txBox="1"/>
          <p:nvPr/>
        </p:nvSpPr>
        <p:spPr>
          <a:xfrm>
            <a:off x="2082815" y="6369081"/>
            <a:ext cx="755335" cy="369332"/>
          </a:xfrm>
          <a:prstGeom prst="rect">
            <a:avLst/>
          </a:prstGeom>
          <a:solidFill>
            <a:schemeClr val="bg1"/>
          </a:solidFill>
        </p:spPr>
        <p:txBody>
          <a:bodyPr wrap="none" rtlCol="0">
            <a:spAutoFit/>
          </a:bodyPr>
          <a:lstStyle/>
          <a:p>
            <a:r>
              <a:rPr lang="en-US"/>
              <a:t>Class</a:t>
            </a:r>
          </a:p>
        </p:txBody>
      </p:sp>
      <p:sp>
        <p:nvSpPr>
          <p:cNvPr id="25" name="TextBox 24"/>
          <p:cNvSpPr txBox="1"/>
          <p:nvPr/>
        </p:nvSpPr>
        <p:spPr>
          <a:xfrm>
            <a:off x="5953125" y="6369081"/>
            <a:ext cx="561372" cy="369332"/>
          </a:xfrm>
          <a:prstGeom prst="rect">
            <a:avLst/>
          </a:prstGeom>
          <a:solidFill>
            <a:schemeClr val="bg1"/>
          </a:solidFill>
        </p:spPr>
        <p:txBody>
          <a:bodyPr wrap="none" rtlCol="0">
            <a:spAutoFit/>
          </a:bodyPr>
          <a:lstStyle/>
          <a:p>
            <a:r>
              <a:rPr lang="en-US" dirty="0"/>
              <a:t>Sex</a:t>
            </a:r>
          </a:p>
        </p:txBody>
      </p:sp>
      <p:sp>
        <p:nvSpPr>
          <p:cNvPr id="30" name="TextBox 29"/>
          <p:cNvSpPr txBox="1"/>
          <p:nvPr/>
        </p:nvSpPr>
        <p:spPr>
          <a:xfrm>
            <a:off x="9340948" y="6298183"/>
            <a:ext cx="1122423" cy="369332"/>
          </a:xfrm>
          <a:prstGeom prst="rect">
            <a:avLst/>
          </a:prstGeom>
          <a:solidFill>
            <a:schemeClr val="bg1"/>
          </a:solidFill>
        </p:spPr>
        <p:txBody>
          <a:bodyPr wrap="none" rtlCol="0">
            <a:spAutoFit/>
          </a:bodyPr>
          <a:lstStyle/>
          <a:p>
            <a:r>
              <a:rPr lang="en-US"/>
              <a:t>Survived</a:t>
            </a:r>
            <a:endParaRPr lang="en-US" dirty="0"/>
          </a:p>
        </p:txBody>
      </p:sp>
    </p:spTree>
    <p:extLst>
      <p:ext uri="{BB962C8B-B14F-4D97-AF65-F5344CB8AC3E}">
        <p14:creationId xmlns:p14="http://schemas.microsoft.com/office/powerpoint/2010/main" val="606290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02406" y="2693233"/>
            <a:ext cx="4339650" cy="1323439"/>
          </a:xfrm>
          <a:prstGeom prst="rect">
            <a:avLst/>
          </a:prstGeom>
          <a:noFill/>
        </p:spPr>
        <p:txBody>
          <a:bodyPr wrap="none" rtlCol="0">
            <a:spAutoFit/>
          </a:bodyPr>
          <a:lstStyle/>
          <a:p>
            <a:pPr algn="ctr"/>
            <a:r>
              <a:rPr lang="en-US" sz="4000" dirty="0"/>
              <a:t>Exploratory Data</a:t>
            </a:r>
          </a:p>
          <a:p>
            <a:pPr algn="ctr"/>
            <a:r>
              <a:rPr lang="en-US" sz="4000" dirty="0"/>
              <a:t>Analysis</a:t>
            </a:r>
          </a:p>
        </p:txBody>
      </p:sp>
      <p:sp>
        <p:nvSpPr>
          <p:cNvPr id="5" name="TextBox 4"/>
          <p:cNvSpPr txBox="1"/>
          <p:nvPr/>
        </p:nvSpPr>
        <p:spPr>
          <a:xfrm>
            <a:off x="2423858" y="2751514"/>
            <a:ext cx="2621108" cy="1323439"/>
          </a:xfrm>
          <a:prstGeom prst="rect">
            <a:avLst/>
          </a:prstGeom>
          <a:noFill/>
        </p:spPr>
        <p:txBody>
          <a:bodyPr wrap="square" rtlCol="0">
            <a:spAutoFit/>
          </a:bodyPr>
          <a:lstStyle/>
          <a:p>
            <a:pPr algn="ctr"/>
            <a:r>
              <a:rPr lang="en-US" sz="4000"/>
              <a:t>Data Cleaning</a:t>
            </a:r>
            <a:endParaRPr lang="en-US" sz="4000" dirty="0"/>
          </a:p>
        </p:txBody>
      </p:sp>
      <p:sp>
        <p:nvSpPr>
          <p:cNvPr id="7" name="Curved Down Arrow 6"/>
          <p:cNvSpPr/>
          <p:nvPr/>
        </p:nvSpPr>
        <p:spPr>
          <a:xfrm>
            <a:off x="3601475" y="849443"/>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urved Down Arrow 7"/>
          <p:cNvSpPr/>
          <p:nvPr/>
        </p:nvSpPr>
        <p:spPr>
          <a:xfrm rot="10800000">
            <a:off x="3601475" y="4509541"/>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p:cNvSpPr txBox="1"/>
          <p:nvPr/>
        </p:nvSpPr>
        <p:spPr>
          <a:xfrm>
            <a:off x="7976275" y="6457136"/>
            <a:ext cx="4113627" cy="369332"/>
          </a:xfrm>
          <a:prstGeom prst="rect">
            <a:avLst/>
          </a:prstGeom>
        </p:spPr>
        <p:txBody>
          <a:bodyPr wrap="none" rtlCol="0">
            <a:spAutoFit/>
          </a:bodyPr>
          <a:lstStyle/>
          <a:p>
            <a:r>
              <a:rPr lang="mr-IN"/>
              <a:t>…</a:t>
            </a:r>
            <a:r>
              <a:rPr lang="en-US" dirty="0"/>
              <a:t> the infinite loop of data science.</a:t>
            </a:r>
          </a:p>
        </p:txBody>
      </p:sp>
    </p:spTree>
    <p:extLst>
      <p:ext uri="{BB962C8B-B14F-4D97-AF65-F5344CB8AC3E}">
        <p14:creationId xmlns:p14="http://schemas.microsoft.com/office/powerpoint/2010/main" val="2791133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Multivariate Relationships</a:t>
            </a:r>
          </a:p>
        </p:txBody>
      </p:sp>
      <p:sp>
        <p:nvSpPr>
          <p:cNvPr id="4" name="Content Placeholder 3"/>
          <p:cNvSpPr>
            <a:spLocks noGrp="1"/>
          </p:cNvSpPr>
          <p:nvPr>
            <p:ph idx="1"/>
          </p:nvPr>
        </p:nvSpPr>
        <p:spPr>
          <a:xfrm>
            <a:off x="811530" y="1646238"/>
            <a:ext cx="10515600" cy="4351339"/>
          </a:xfrm>
        </p:spPr>
        <p:txBody>
          <a:bodyPr>
            <a:normAutofit/>
          </a:bodyPr>
          <a:lstStyle/>
          <a:p>
            <a:r>
              <a:rPr lang="en-US" dirty="0"/>
              <a:t>Conditioning on a range of values (e.g., ages in groups) and construct side by side box-plots or bar charts</a:t>
            </a:r>
          </a:p>
          <a:p>
            <a:endParaRPr lang="en-US" dirty="0"/>
          </a:p>
          <a:p>
            <a:endParaRPr lang="en-US" dirty="0"/>
          </a:p>
          <a:p>
            <a:endParaRPr lang="en-US" dirty="0"/>
          </a:p>
        </p:txBody>
      </p:sp>
      <p:grpSp>
        <p:nvGrpSpPr>
          <p:cNvPr id="5" name="Group 4"/>
          <p:cNvGrpSpPr/>
          <p:nvPr/>
        </p:nvGrpSpPr>
        <p:grpSpPr>
          <a:xfrm>
            <a:off x="441813" y="2857501"/>
            <a:ext cx="5398585" cy="3696967"/>
            <a:chOff x="811530" y="2493112"/>
            <a:chExt cx="5937553" cy="4066054"/>
          </a:xfrm>
        </p:grpSpPr>
        <p:pic>
          <p:nvPicPr>
            <p:cNvPr id="6" name="Picture 5"/>
            <p:cNvPicPr>
              <a:picLocks noChangeAspect="1"/>
            </p:cNvPicPr>
            <p:nvPr/>
          </p:nvPicPr>
          <p:blipFill>
            <a:blip r:embed="rId2"/>
            <a:stretch>
              <a:fillRect/>
            </a:stretch>
          </p:blipFill>
          <p:spPr>
            <a:xfrm>
              <a:off x="811530" y="2493112"/>
              <a:ext cx="5937553" cy="4066054"/>
            </a:xfrm>
            <a:prstGeom prst="rect">
              <a:avLst/>
            </a:prstGeom>
          </p:spPr>
        </p:pic>
        <p:sp>
          <p:nvSpPr>
            <p:cNvPr id="7" name="TextBox 6"/>
            <p:cNvSpPr txBox="1"/>
            <p:nvPr/>
          </p:nvSpPr>
          <p:spPr>
            <a:xfrm>
              <a:off x="1519310" y="3742005"/>
              <a:ext cx="1903085" cy="369332"/>
            </a:xfrm>
            <a:prstGeom prst="rect">
              <a:avLst/>
            </a:prstGeom>
          </p:spPr>
          <p:txBody>
            <a:bodyPr wrap="none" rtlCol="0">
              <a:spAutoFit/>
            </a:bodyPr>
            <a:lstStyle/>
            <a:p>
              <a:r>
                <a:rPr lang="en-US"/>
                <a:t>Titanic Survivors</a:t>
              </a:r>
            </a:p>
          </p:txBody>
        </p:sp>
      </p:grpSp>
      <p:grpSp>
        <p:nvGrpSpPr>
          <p:cNvPr id="3" name="Group 2"/>
          <p:cNvGrpSpPr/>
          <p:nvPr/>
        </p:nvGrpSpPr>
        <p:grpSpPr>
          <a:xfrm>
            <a:off x="5653087" y="2414588"/>
            <a:ext cx="6644232" cy="4429488"/>
            <a:chOff x="4513635" y="1654953"/>
            <a:chExt cx="7783684" cy="5189123"/>
          </a:xfrm>
        </p:grpSpPr>
        <p:pic>
          <p:nvPicPr>
            <p:cNvPr id="12" name="Picture 1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13635" y="1654953"/>
              <a:ext cx="7783684" cy="5189123"/>
            </a:xfrm>
            <a:prstGeom prst="rect">
              <a:avLst/>
            </a:prstGeom>
          </p:spPr>
        </p:pic>
        <p:sp>
          <p:nvSpPr>
            <p:cNvPr id="13" name="TextBox 12"/>
            <p:cNvSpPr txBox="1"/>
            <p:nvPr/>
          </p:nvSpPr>
          <p:spPr>
            <a:xfrm>
              <a:off x="7603882" y="1938393"/>
              <a:ext cx="3530134" cy="369333"/>
            </a:xfrm>
            <a:prstGeom prst="rect">
              <a:avLst/>
            </a:prstGeom>
          </p:spPr>
          <p:txBody>
            <a:bodyPr wrap="none" rtlCol="0">
              <a:spAutoFit/>
            </a:bodyPr>
            <a:lstStyle/>
            <a:p>
              <a:r>
                <a:rPr lang="en-US" dirty="0"/>
                <a:t>Comparison </a:t>
              </a:r>
              <a:r>
                <a:rPr lang="en-US"/>
                <a:t>of Restaurant Bills</a:t>
              </a:r>
              <a:endParaRPr lang="en-US" dirty="0"/>
            </a:p>
          </p:txBody>
        </p:sp>
      </p:grpSp>
    </p:spTree>
    <p:extLst>
      <p:ext uri="{BB962C8B-B14F-4D97-AF65-F5344CB8AC3E}">
        <p14:creationId xmlns:p14="http://schemas.microsoft.com/office/powerpoint/2010/main" val="13319860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Multivariate Relationships</a:t>
            </a:r>
          </a:p>
        </p:txBody>
      </p:sp>
      <p:sp>
        <p:nvSpPr>
          <p:cNvPr id="4" name="Content Placeholder 3"/>
          <p:cNvSpPr>
            <a:spLocks noGrp="1"/>
          </p:cNvSpPr>
          <p:nvPr>
            <p:ph idx="1"/>
          </p:nvPr>
        </p:nvSpPr>
        <p:spPr/>
        <p:txBody>
          <a:bodyPr>
            <a:normAutofit/>
          </a:bodyPr>
          <a:lstStyle/>
          <a:p>
            <a:r>
              <a:rPr lang="en-US" dirty="0"/>
              <a:t>Scatter Plots: try plotting variables against each other</a:t>
            </a:r>
          </a:p>
          <a:p>
            <a:pPr lvl="1"/>
            <a:r>
              <a:rPr lang="en-US" dirty="0"/>
              <a:t>Try to linearize relationships (</a:t>
            </a:r>
            <a:r>
              <a:rPr lang="en-US" dirty="0" err="1"/>
              <a:t>eg</a:t>
            </a:r>
            <a:r>
              <a:rPr lang="en-US" dirty="0"/>
              <a:t>., logs, exponents, square-roots)</a:t>
            </a:r>
          </a:p>
          <a:p>
            <a:pPr lvl="1"/>
            <a:r>
              <a:rPr lang="en-US" dirty="0"/>
              <a:t>More on transformations when we return to visualizations</a:t>
            </a:r>
          </a:p>
          <a:p>
            <a:r>
              <a:rPr lang="en-US" dirty="0"/>
              <a:t>Conditioning on a range of values (e.g., ages in groups) and construct side by side box-plots or bar charts</a:t>
            </a:r>
          </a:p>
        </p:txBody>
      </p:sp>
    </p:spTree>
    <p:extLst>
      <p:ext uri="{BB962C8B-B14F-4D97-AF65-F5344CB8AC3E}">
        <p14:creationId xmlns:p14="http://schemas.microsoft.com/office/powerpoint/2010/main" val="38582395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Caution about EDA</a:t>
            </a:r>
          </a:p>
        </p:txBody>
      </p:sp>
      <p:sp>
        <p:nvSpPr>
          <p:cNvPr id="8" name="Content Placeholder 7"/>
          <p:cNvSpPr>
            <a:spLocks noGrp="1"/>
          </p:cNvSpPr>
          <p:nvPr>
            <p:ph sz="half" idx="1"/>
          </p:nvPr>
        </p:nvSpPr>
        <p:spPr/>
        <p:txBody>
          <a:bodyPr/>
          <a:lstStyle/>
          <a:p>
            <a:r>
              <a:rPr lang="en-US" dirty="0"/>
              <a:t>With enough data, if you look hard enough you will find something </a:t>
            </a:r>
            <a:r>
              <a:rPr lang="en-US" b="1" i="1" dirty="0"/>
              <a:t>“interesting”</a:t>
            </a:r>
            <a:endParaRPr lang="en-US" dirty="0"/>
          </a:p>
          <a:p>
            <a:r>
              <a:rPr lang="en-US" dirty="0"/>
              <a:t>Important to differentiate </a:t>
            </a:r>
            <a:r>
              <a:rPr lang="en-US" b="1" dirty="0"/>
              <a:t>inferential conclusions</a:t>
            </a:r>
            <a:r>
              <a:rPr lang="en-US" dirty="0"/>
              <a:t> about world from </a:t>
            </a:r>
            <a:r>
              <a:rPr lang="en-US" b="1" dirty="0"/>
              <a:t>exploratory analysis of data</a:t>
            </a:r>
          </a:p>
        </p:txBody>
      </p:sp>
      <p:pic>
        <p:nvPicPr>
          <p:cNvPr id="10" name="Content Placeholder 9" descr="t.jpg"/>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11372" y="1825625"/>
            <a:ext cx="4303256" cy="4351338"/>
          </a:xfrm>
          <a:prstGeom prst="rect">
            <a:avLst/>
          </a:prstGeom>
        </p:spPr>
      </p:pic>
    </p:spTree>
    <p:extLst>
      <p:ext uri="{BB962C8B-B14F-4D97-AF65-F5344CB8AC3E}">
        <p14:creationId xmlns:p14="http://schemas.microsoft.com/office/powerpoint/2010/main" val="2507586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The process of transforming raw data to facilitate subsequent analysis</a:t>
            </a:r>
          </a:p>
          <a:p>
            <a:r>
              <a:rPr lang="en-US" dirty="0"/>
              <a:t>Data cleaning often addresses</a:t>
            </a:r>
          </a:p>
          <a:p>
            <a:pPr lvl="1"/>
            <a:r>
              <a:rPr lang="en-US" dirty="0"/>
              <a:t>structure / formatting</a:t>
            </a:r>
          </a:p>
          <a:p>
            <a:pPr lvl="1"/>
            <a:r>
              <a:rPr lang="en-US" dirty="0"/>
              <a:t>Missing or corrupted values</a:t>
            </a:r>
          </a:p>
          <a:p>
            <a:pPr lvl="1"/>
            <a:r>
              <a:rPr lang="en-US" dirty="0"/>
              <a:t>Units</a:t>
            </a:r>
          </a:p>
          <a:p>
            <a:pPr lvl="1"/>
            <a:r>
              <a:rPr lang="en-US" dirty="0"/>
              <a:t>Encoding text as numbers </a:t>
            </a:r>
          </a:p>
          <a:p>
            <a:pPr lvl="1"/>
            <a:r>
              <a:rPr lang="mr-IN" dirty="0"/>
              <a:t>…</a:t>
            </a:r>
            <a:endParaRPr lang="en-US" dirty="0"/>
          </a:p>
          <a:p>
            <a:r>
              <a:rPr lang="en-US" dirty="0"/>
              <a:t>Sadly data cleaning is a big part of data science…</a:t>
            </a:r>
          </a:p>
        </p:txBody>
      </p:sp>
      <p:sp>
        <p:nvSpPr>
          <p:cNvPr id="5" name="TextBox 4"/>
          <p:cNvSpPr txBox="1"/>
          <p:nvPr/>
        </p:nvSpPr>
        <p:spPr>
          <a:xfrm>
            <a:off x="507125" y="558371"/>
            <a:ext cx="6240517" cy="1015663"/>
          </a:xfrm>
          <a:prstGeom prst="rect">
            <a:avLst/>
          </a:prstGeom>
          <a:noFill/>
        </p:spPr>
        <p:txBody>
          <a:bodyPr wrap="square" rtlCol="0">
            <a:spAutoFit/>
          </a:bodyPr>
          <a:lstStyle/>
          <a:p>
            <a:pPr algn="ctr"/>
            <a:r>
              <a:rPr lang="en-US" sz="6000"/>
              <a:t>Data Cleaning</a:t>
            </a:r>
            <a:endParaRPr lang="en-US" sz="6000" dirty="0"/>
          </a:p>
        </p:txBody>
      </p:sp>
    </p:spTree>
    <p:extLst>
      <p:ext uri="{BB962C8B-B14F-4D97-AF65-F5344CB8AC3E}">
        <p14:creationId xmlns:p14="http://schemas.microsoft.com/office/powerpoint/2010/main" val="19462066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descr="Screen Shot 2014-10-29 at 7.02.51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79113" y="1299397"/>
            <a:ext cx="10574687" cy="3827030"/>
          </a:xfrm>
          <a:prstGeom prst="rect">
            <a:avLst/>
          </a:prstGeom>
        </p:spPr>
      </p:pic>
      <p:sp>
        <p:nvSpPr>
          <p:cNvPr id="7" name="TextBox 6"/>
          <p:cNvSpPr txBox="1"/>
          <p:nvPr/>
        </p:nvSpPr>
        <p:spPr>
          <a:xfrm>
            <a:off x="599090" y="1008513"/>
            <a:ext cx="2286203" cy="369332"/>
          </a:xfrm>
          <a:prstGeom prst="rect">
            <a:avLst/>
          </a:prstGeom>
        </p:spPr>
        <p:txBody>
          <a:bodyPr wrap="none" rtlCol="0">
            <a:spAutoFit/>
          </a:bodyPr>
          <a:lstStyle/>
          <a:p>
            <a:r>
              <a:rPr lang="en-US"/>
              <a:t>Another Statistic </a:t>
            </a:r>
            <a:r>
              <a:rPr lang="mr-IN" dirty="0"/>
              <a:t>…</a:t>
            </a:r>
            <a:endParaRPr lang="en-US" dirty="0"/>
          </a:p>
        </p:txBody>
      </p:sp>
    </p:spTree>
    <p:extLst>
      <p:ext uri="{BB962C8B-B14F-4D97-AF65-F5344CB8AC3E}">
        <p14:creationId xmlns:p14="http://schemas.microsoft.com/office/powerpoint/2010/main" val="1800752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32793" y="2456397"/>
            <a:ext cx="10040007" cy="4401603"/>
          </a:xfrm>
        </p:spPr>
        <p:txBody>
          <a:bodyPr>
            <a:normAutofit/>
          </a:bodyPr>
          <a:lstStyle/>
          <a:p>
            <a:pPr marL="0" indent="0">
              <a:buNone/>
            </a:pPr>
            <a:r>
              <a:rPr lang="en-US" dirty="0"/>
              <a:t>A process of transforming, visualizing, and summarizing data to:</a:t>
            </a:r>
          </a:p>
          <a:p>
            <a:pPr lvl="1"/>
            <a:r>
              <a:rPr lang="en-US" dirty="0"/>
              <a:t>Build/confirm understanding of the data and its provenance</a:t>
            </a:r>
          </a:p>
          <a:p>
            <a:pPr lvl="1"/>
            <a:r>
              <a:rPr lang="en-US" dirty="0"/>
              <a:t>Identify and address potential issues in the data</a:t>
            </a:r>
          </a:p>
          <a:p>
            <a:pPr lvl="1"/>
            <a:r>
              <a:rPr lang="en-US" dirty="0"/>
              <a:t>Inform the subsequent analysis</a:t>
            </a:r>
          </a:p>
          <a:p>
            <a:pPr lvl="1"/>
            <a:r>
              <a:rPr lang="en-US" dirty="0"/>
              <a:t>discover </a:t>
            </a:r>
            <a:r>
              <a:rPr lang="en-US" i="1" dirty="0"/>
              <a:t>potential</a:t>
            </a:r>
            <a:r>
              <a:rPr lang="en-US" dirty="0"/>
              <a:t> hypothesis </a:t>
            </a:r>
            <a:r>
              <a:rPr lang="mr-IN" dirty="0"/>
              <a:t>…</a:t>
            </a:r>
            <a:r>
              <a:rPr lang="en-US" dirty="0"/>
              <a:t> (be careful)</a:t>
            </a:r>
          </a:p>
          <a:p>
            <a:r>
              <a:rPr lang="en-US" b="1" dirty="0"/>
              <a:t>EDA is an open ended analysis</a:t>
            </a:r>
          </a:p>
          <a:p>
            <a:pPr lvl="1"/>
            <a:r>
              <a:rPr lang="en-US" dirty="0"/>
              <a:t>Be willing to find something surprising</a:t>
            </a:r>
          </a:p>
        </p:txBody>
      </p:sp>
      <p:sp>
        <p:nvSpPr>
          <p:cNvPr id="5" name="TextBox 4"/>
          <p:cNvSpPr txBox="1"/>
          <p:nvPr/>
        </p:nvSpPr>
        <p:spPr>
          <a:xfrm>
            <a:off x="110359" y="437634"/>
            <a:ext cx="9758855" cy="923330"/>
          </a:xfrm>
          <a:prstGeom prst="rect">
            <a:avLst/>
          </a:prstGeom>
          <a:noFill/>
        </p:spPr>
        <p:txBody>
          <a:bodyPr wrap="square" rtlCol="0">
            <a:spAutoFit/>
          </a:bodyPr>
          <a:lstStyle/>
          <a:p>
            <a:pPr algn="ctr"/>
            <a:r>
              <a:rPr lang="en-US" sz="5400"/>
              <a:t>Exploratory Data Analysis</a:t>
            </a:r>
            <a:endParaRPr lang="en-US" sz="5400" dirty="0"/>
          </a:p>
        </p:txBody>
      </p:sp>
      <p:sp>
        <p:nvSpPr>
          <p:cNvPr id="6" name="TextBox 5"/>
          <p:cNvSpPr txBox="1"/>
          <p:nvPr/>
        </p:nvSpPr>
        <p:spPr>
          <a:xfrm>
            <a:off x="9459311" y="716132"/>
            <a:ext cx="1317990" cy="584775"/>
          </a:xfrm>
          <a:prstGeom prst="rect">
            <a:avLst/>
          </a:prstGeom>
        </p:spPr>
        <p:txBody>
          <a:bodyPr wrap="none" rtlCol="0">
            <a:spAutoFit/>
          </a:bodyPr>
          <a:lstStyle/>
          <a:p>
            <a:r>
              <a:rPr lang="en-US" sz="3200" dirty="0"/>
              <a:t>(EDA)</a:t>
            </a:r>
          </a:p>
        </p:txBody>
      </p:sp>
      <p:sp>
        <p:nvSpPr>
          <p:cNvPr id="7" name="TextBox 6"/>
          <p:cNvSpPr txBox="1"/>
          <p:nvPr/>
        </p:nvSpPr>
        <p:spPr>
          <a:xfrm>
            <a:off x="3216167" y="1573372"/>
            <a:ext cx="4982454" cy="523220"/>
          </a:xfrm>
          <a:prstGeom prst="rect">
            <a:avLst/>
          </a:prstGeom>
        </p:spPr>
        <p:txBody>
          <a:bodyPr wrap="none" rtlCol="0">
            <a:spAutoFit/>
          </a:bodyPr>
          <a:lstStyle/>
          <a:p>
            <a:r>
              <a:rPr lang="en-US" sz="2800" i="1" dirty="0"/>
              <a:t>“Getting to know </a:t>
            </a:r>
            <a:r>
              <a:rPr lang="en-US" sz="2800" i="1"/>
              <a:t>the data”</a:t>
            </a:r>
          </a:p>
        </p:txBody>
      </p:sp>
    </p:spTree>
    <p:extLst>
      <p:ext uri="{BB962C8B-B14F-4D97-AF65-F5344CB8AC3E}">
        <p14:creationId xmlns:p14="http://schemas.microsoft.com/office/powerpoint/2010/main" val="1447415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72" name="Shape 472"/>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1"/>
            <a:ext cx="12229999" cy="7984273"/>
          </a:xfrm>
          <a:prstGeom prst="rect">
            <a:avLst/>
          </a:prstGeom>
          <a:noFill/>
          <a:ln>
            <a:noFill/>
          </a:ln>
        </p:spPr>
      </p:pic>
      <p:sp>
        <p:nvSpPr>
          <p:cNvPr id="473" name="Shape 473"/>
          <p:cNvSpPr txBox="1"/>
          <p:nvPr/>
        </p:nvSpPr>
        <p:spPr>
          <a:xfrm>
            <a:off x="7092176" y="5754030"/>
            <a:ext cx="5099824" cy="880946"/>
          </a:xfrm>
          <a:prstGeom prst="rect">
            <a:avLst/>
          </a:prstGeom>
          <a:solidFill>
            <a:schemeClr val="tx1">
              <a:alpha val="75000"/>
            </a:schemeClr>
          </a:solidFill>
          <a:ln>
            <a:noFill/>
          </a:ln>
          <a:effectLst>
            <a:softEdge rad="0"/>
          </a:effectLst>
        </p:spPr>
        <p:txBody>
          <a:bodyPr lIns="0" tIns="0" rIns="274320" bIns="0" anchor="ctr" anchorCtr="0">
            <a:noAutofit/>
          </a:bodyPr>
          <a:lstStyle/>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Data Analysis &amp; Statistics, Tukey 1965</a:t>
            </a:r>
          </a:p>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Image from LIFE Magazine</a:t>
            </a:r>
          </a:p>
        </p:txBody>
      </p:sp>
      <p:sp>
        <p:nvSpPr>
          <p:cNvPr id="5" name="Shape 473"/>
          <p:cNvSpPr txBox="1"/>
          <p:nvPr/>
        </p:nvSpPr>
        <p:spPr>
          <a:xfrm>
            <a:off x="5812971" y="462233"/>
            <a:ext cx="6379029" cy="4259766"/>
          </a:xfrm>
          <a:prstGeom prst="rect">
            <a:avLst/>
          </a:prstGeom>
          <a:solidFill>
            <a:schemeClr val="tx1">
              <a:alpha val="85000"/>
            </a:schemeClr>
          </a:solidFill>
          <a:ln>
            <a:noFill/>
          </a:ln>
          <a:effectLst>
            <a:softEdge rad="0"/>
          </a:effectLst>
        </p:spPr>
        <p:txBody>
          <a:bodyPr lIns="182880" tIns="0" rIns="274320" bIns="0" anchor="ctr" anchorCtr="0">
            <a:noAutofit/>
          </a:bodyPr>
          <a:lstStyle/>
          <a:p>
            <a:pPr marL="39687" indent="-1587">
              <a:buClr>
                <a:schemeClr val="dk1"/>
              </a:buClr>
              <a:buSzPct val="25000"/>
            </a:pPr>
            <a:r>
              <a:rPr lang="en-US" sz="3600" dirty="0">
                <a:solidFill>
                  <a:schemeClr val="bg1"/>
                </a:solidFill>
                <a:latin typeface="Century Gothic" charset="0"/>
                <a:ea typeface="Century Gothic" charset="0"/>
                <a:cs typeface="Century Gothic" charset="0"/>
                <a:sym typeface="Arial"/>
              </a:rPr>
              <a:t>John Tukey</a:t>
            </a:r>
            <a:endParaRPr lang="en-US" dirty="0">
              <a:solidFill>
                <a:schemeClr val="bg1"/>
              </a:solidFill>
              <a:latin typeface="Century Gothic" charset="0"/>
              <a:ea typeface="Century Gothic" charset="0"/>
              <a:cs typeface="Century Gothic" charset="0"/>
              <a:sym typeface="Arial"/>
            </a:endParaRPr>
          </a:p>
          <a:p>
            <a:pPr marL="39687" indent="-1587">
              <a:buClr>
                <a:schemeClr val="dk1"/>
              </a:buClr>
              <a:buSzPct val="25000"/>
            </a:pPr>
            <a:r>
              <a:rPr lang="en-US" sz="2400" dirty="0">
                <a:solidFill>
                  <a:schemeClr val="bg1"/>
                </a:solidFill>
                <a:latin typeface="Century Gothic" charset="0"/>
                <a:ea typeface="Century Gothic" charset="0"/>
                <a:cs typeface="Century Gothic" charset="0"/>
                <a:sym typeface="Arial"/>
              </a:rPr>
              <a:t>Princeton Mathematician &amp; Statistician</a:t>
            </a:r>
            <a:endParaRPr lang="en-US" sz="2400" i="1" dirty="0">
              <a:solidFill>
                <a:schemeClr val="bg1"/>
              </a:solidFill>
              <a:latin typeface="Century Gothic" charset="0"/>
              <a:ea typeface="Century Gothic" charset="0"/>
              <a:cs typeface="Century Gothic" charset="0"/>
              <a:sym typeface="Arial"/>
            </a:endParaRPr>
          </a:p>
          <a:p>
            <a:pPr marL="39687" indent="-1587">
              <a:buClr>
                <a:schemeClr val="dk1"/>
              </a:buClr>
              <a:buSzPct val="25000"/>
            </a:pPr>
            <a:endParaRPr lang="en-US" sz="2800" i="1" dirty="0">
              <a:solidFill>
                <a:schemeClr val="bg1"/>
              </a:solidFill>
              <a:latin typeface="Century Gothic" charset="0"/>
              <a:ea typeface="Century Gothic" charset="0"/>
              <a:cs typeface="Century Gothic" charset="0"/>
              <a:sym typeface="Arial"/>
            </a:endParaRPr>
          </a:p>
          <a:p>
            <a:pPr marL="39687" indent="-1587">
              <a:buClr>
                <a:schemeClr val="dk1"/>
              </a:buClr>
              <a:buSzPct val="25000"/>
            </a:pPr>
            <a:r>
              <a:rPr lang="en-US" sz="2800" i="1" dirty="0">
                <a:solidFill>
                  <a:schemeClr val="bg1"/>
                </a:solidFill>
                <a:latin typeface="Century Gothic" charset="0"/>
                <a:ea typeface="Century Gothic" charset="0"/>
                <a:cs typeface="Century Gothic" charset="0"/>
                <a:sym typeface="Arial"/>
              </a:rPr>
              <a:t>Introduced </a:t>
            </a:r>
          </a:p>
          <a:p>
            <a:pPr marL="552450" indent="-514350">
              <a:buClr>
                <a:schemeClr val="bg1"/>
              </a:buClr>
              <a:buSzPct val="100000"/>
              <a:buFont typeface="Wingdings" charset="2"/>
              <a:buChar char="Ø"/>
            </a:pPr>
            <a:r>
              <a:rPr lang="en-US" sz="2800" i="1" dirty="0">
                <a:solidFill>
                  <a:schemeClr val="bg1"/>
                </a:solidFill>
                <a:latin typeface="Century Gothic" charset="0"/>
                <a:ea typeface="Century Gothic" charset="0"/>
                <a:cs typeface="Century Gothic" charset="0"/>
                <a:sym typeface="Arial"/>
              </a:rPr>
              <a:t>Fast Fourier Transform</a:t>
            </a:r>
          </a:p>
          <a:p>
            <a:pPr marL="552450" indent="-514350">
              <a:buClr>
                <a:schemeClr val="bg1"/>
              </a:buClr>
              <a:buSzPct val="100000"/>
              <a:buFont typeface="Wingdings" charset="2"/>
              <a:buChar char="Ø"/>
            </a:pPr>
            <a:r>
              <a:rPr lang="en-US" sz="3200" b="1" i="1" dirty="0">
                <a:solidFill>
                  <a:schemeClr val="bg1"/>
                </a:solidFill>
                <a:latin typeface="Century Gothic" charset="0"/>
                <a:ea typeface="Century Gothic" charset="0"/>
                <a:cs typeface="Century Gothic" charset="0"/>
                <a:sym typeface="Arial"/>
              </a:rPr>
              <a:t>Exploratory Data Analysis</a:t>
            </a:r>
          </a:p>
          <a:p>
            <a:pPr marL="552450" indent="-514350">
              <a:buClr>
                <a:schemeClr val="bg1"/>
              </a:buClr>
              <a:buSzPct val="100000"/>
              <a:buFont typeface="Wingdings" charset="2"/>
              <a:buChar char="Ø"/>
            </a:pPr>
            <a:r>
              <a:rPr lang="en-US" sz="2800" i="1" dirty="0">
                <a:solidFill>
                  <a:schemeClr val="bg1"/>
                </a:solidFill>
                <a:latin typeface="Century Gothic" charset="0"/>
                <a:ea typeface="Century Gothic" charset="0"/>
                <a:cs typeface="Century Gothic" charset="0"/>
                <a:sym typeface="Arial"/>
              </a:rPr>
              <a:t>“Bit” : </a:t>
            </a:r>
            <a:r>
              <a:rPr lang="en-US" sz="2800" i="1" u="sng" dirty="0">
                <a:solidFill>
                  <a:schemeClr val="bg1"/>
                </a:solidFill>
                <a:latin typeface="Century Gothic" charset="0"/>
                <a:ea typeface="Century Gothic" charset="0"/>
                <a:cs typeface="Century Gothic" charset="0"/>
                <a:sym typeface="Arial"/>
              </a:rPr>
              <a:t>bi</a:t>
            </a:r>
            <a:r>
              <a:rPr lang="en-US" sz="2800" i="1" dirty="0">
                <a:solidFill>
                  <a:schemeClr val="bg1"/>
                </a:solidFill>
                <a:latin typeface="Century Gothic" charset="0"/>
                <a:ea typeface="Century Gothic" charset="0"/>
                <a:cs typeface="Century Gothic" charset="0"/>
                <a:sym typeface="Arial"/>
              </a:rPr>
              <a:t>nary dig</a:t>
            </a:r>
            <a:r>
              <a:rPr lang="en-US" sz="2800" i="1" u="sng" dirty="0">
                <a:solidFill>
                  <a:schemeClr val="bg1"/>
                </a:solidFill>
                <a:latin typeface="Century Gothic" charset="0"/>
                <a:ea typeface="Century Gothic" charset="0"/>
                <a:cs typeface="Century Gothic" charset="0"/>
                <a:sym typeface="Arial"/>
              </a:rPr>
              <a:t>it</a:t>
            </a:r>
          </a:p>
          <a:p>
            <a:pPr marL="552450" indent="-514350">
              <a:buClr>
                <a:schemeClr val="bg1"/>
              </a:buClr>
              <a:buSzPct val="100000"/>
              <a:buFont typeface="Wingdings" charset="2"/>
              <a:buChar char="Ø"/>
            </a:pPr>
            <a:endParaRPr lang="en-US" sz="2800" i="1" u="sng" dirty="0">
              <a:solidFill>
                <a:schemeClr val="bg1"/>
              </a:solidFill>
              <a:latin typeface="Century Gothic" charset="0"/>
              <a:ea typeface="Century Gothic" charset="0"/>
              <a:cs typeface="Century Gothic" charset="0"/>
              <a:sym typeface="Arial"/>
            </a:endParaRPr>
          </a:p>
          <a:p>
            <a:pPr marL="38100">
              <a:buClr>
                <a:schemeClr val="bg1"/>
              </a:buClr>
              <a:buSzPct val="100000"/>
            </a:pPr>
            <a:r>
              <a:rPr lang="en-US" sz="3600" b="1" i="1" u="sng" dirty="0">
                <a:solidFill>
                  <a:schemeClr val="bg1"/>
                </a:solidFill>
                <a:latin typeface="Century Gothic" charset="0"/>
                <a:ea typeface="Century Gothic" charset="0"/>
                <a:cs typeface="Century Gothic" charset="0"/>
                <a:sym typeface="Arial"/>
              </a:rPr>
              <a:t>Early Data Scientist</a:t>
            </a:r>
          </a:p>
        </p:txBody>
      </p:sp>
    </p:spTree>
    <p:extLst>
      <p:ext uri="{BB962C8B-B14F-4D97-AF65-F5344CB8AC3E}">
        <p14:creationId xmlns:p14="http://schemas.microsoft.com/office/powerpoint/2010/main" val="733657533"/>
      </p:ext>
    </p:extLst>
  </p:cSld>
  <p:clrMapOvr>
    <a:masterClrMapping/>
  </p:clrMapOvr>
  <mc:AlternateContent xmlns:mc="http://schemas.openxmlformats.org/markup-compatibility/2006" xmlns:p14="http://schemas.microsoft.com/office/powerpoint/2010/main">
    <mc:Choice Requires="p14">
      <p:transition spd="med" p14:dur="700" advTm="23509">
        <p:fade/>
      </p:transition>
    </mc:Choice>
    <mc:Fallback xmlns="">
      <p:transition spd="med" advTm="23509">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3"/>
                                        </p:tgtEl>
                                        <p:attrNameLst>
                                          <p:attrName>style.visibility</p:attrName>
                                        </p:attrNameLst>
                                      </p:cBhvr>
                                      <p:to>
                                        <p:strVal val="visible"/>
                                      </p:to>
                                    </p:set>
                                    <p:animEffect transition="in" filter="fade">
                                      <p:cBhvr>
                                        <p:cTn id="10" dur="500"/>
                                        <p:tgtEl>
                                          <p:spTgt spid="4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3" grpId="0" animBg="1"/>
      <p:bldP spid="5" grpId="0" animBg="1"/>
    </p:bldLst>
  </p:timing>
</p:sld>
</file>

<file path=ppt/theme/theme1.xml><?xml version="1.0" encoding="utf-8"?>
<a:theme xmlns:a="http://schemas.openxmlformats.org/drawingml/2006/main" name="2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extLst>
    <a:ext uri="{05A4C25C-085E-4340-85A3-A5531E510DB2}">
      <thm15:themeFamily xmlns:thm15="http://schemas.microsoft.com/office/thememl/2012/main" name="ds100template" id="{3FE8F141-A9AE-1C42-89F6-14DD072DA360}" vid="{28E99920-B6A5-B44B-8849-CDA2E65797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21737</TotalTime>
  <Words>3093</Words>
  <Application>Microsoft Macintosh PowerPoint</Application>
  <PresentationFormat>Widescreen</PresentationFormat>
  <Paragraphs>494</Paragraphs>
  <Slides>52</Slides>
  <Notes>10</Notes>
  <HiddenSlides>1</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52</vt:i4>
      </vt:variant>
    </vt:vector>
  </HeadingPairs>
  <TitlesOfParts>
    <vt:vector size="66" baseType="lpstr">
      <vt:lpstr>Arial</vt:lpstr>
      <vt:lpstr>Calibri</vt:lpstr>
      <vt:lpstr>Century Gothic</vt:lpstr>
      <vt:lpstr>Courier</vt:lpstr>
      <vt:lpstr>Helvetica Neue</vt:lpstr>
      <vt:lpstr>Helvetica Neue Light</vt:lpstr>
      <vt:lpstr>Helvetica Neue Regular</vt:lpstr>
      <vt:lpstr>Lucida Grande</vt:lpstr>
      <vt:lpstr>Mangal</vt:lpstr>
      <vt:lpstr>Monaco</vt:lpstr>
      <vt:lpstr>News Gothic MT</vt:lpstr>
      <vt:lpstr>Times</vt:lpstr>
      <vt:lpstr>Wingdings</vt:lpstr>
      <vt:lpstr>2_Office Theme</vt:lpstr>
      <vt:lpstr>Data 100 Lecture 4: Data Cleaning &amp; 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should we look for?</vt:lpstr>
      <vt:lpstr>Key Data Properties to Consider in EDA</vt:lpstr>
      <vt:lpstr>Key Data Properties to Consider in EDA</vt:lpstr>
      <vt:lpstr>Rectangular Data</vt:lpstr>
      <vt:lpstr>How are these data files formatted?</vt:lpstr>
      <vt:lpstr>Comma and Tab Separated Values Files</vt:lpstr>
      <vt:lpstr>JavaScript Object Notation (JSON)</vt:lpstr>
      <vt:lpstr>XML Data</vt:lpstr>
      <vt:lpstr>Real data -- Web log</vt:lpstr>
      <vt:lpstr>Questions to ask about Structure</vt:lpstr>
      <vt:lpstr>Kinds of </vt:lpstr>
      <vt:lpstr>Structure: Field Types</vt:lpstr>
      <vt:lpstr>Field Types: </vt:lpstr>
      <vt:lpstr>Structure: Keys</vt:lpstr>
      <vt:lpstr>Key Data Properties to Consider in EDA</vt:lpstr>
      <vt:lpstr>Key Data Properties to Consider in EDA</vt:lpstr>
      <vt:lpstr>Granularity</vt:lpstr>
      <vt:lpstr>Granularity and Keys</vt:lpstr>
      <vt:lpstr>Key Data Properties to Consider in EDA</vt:lpstr>
      <vt:lpstr>Key Data Properties to Consider in EDA</vt:lpstr>
      <vt:lpstr>Scope</vt:lpstr>
      <vt:lpstr>Key Data Properties to Consider in EDA</vt:lpstr>
      <vt:lpstr>Key Data Properties to Consider in EDA</vt:lpstr>
      <vt:lpstr>Temporality</vt:lpstr>
      <vt:lpstr>Key Data Properties to Consider in EDA</vt:lpstr>
      <vt:lpstr>Key Data Properties to Consider in EDA</vt:lpstr>
      <vt:lpstr>Faithfulness: Do I trust this data?</vt:lpstr>
      <vt:lpstr>Signs that your data may not be faithful</vt:lpstr>
      <vt:lpstr>Quick Break</vt:lpstr>
      <vt:lpstr>Quick Break</vt:lpstr>
      <vt:lpstr>Berkeley Police Data Demo</vt:lpstr>
      <vt:lpstr>Berkeley Police Public Datasets</vt:lpstr>
      <vt:lpstr>Call Data Description</vt:lpstr>
      <vt:lpstr>Stops Data Description</vt:lpstr>
      <vt:lpstr>Visualizing Univariate Relationships</vt:lpstr>
      <vt:lpstr>Histograms, Rug Plots, and KDE Interpolation</vt:lpstr>
      <vt:lpstr>Box Charts</vt:lpstr>
      <vt:lpstr>Bar Charts</vt:lpstr>
      <vt:lpstr>Bar Charts</vt:lpstr>
      <vt:lpstr>Visualizing Multivariate Relationships</vt:lpstr>
      <vt:lpstr>Visualizing Multivariate Relationships</vt:lpstr>
      <vt:lpstr>Caution about EDA</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DS100 Principles and Techniques of Data Science TA Info Session</dc:title>
  <dc:creator>Joseph Gonzalez</dc:creator>
  <cp:lastModifiedBy>Joseph Gonzalez</cp:lastModifiedBy>
  <cp:revision>468</cp:revision>
  <cp:lastPrinted>2017-09-05T17:27:38Z</cp:lastPrinted>
  <dcterms:created xsi:type="dcterms:W3CDTF">2016-10-21T21:56:42Z</dcterms:created>
  <dcterms:modified xsi:type="dcterms:W3CDTF">2018-01-28T23:20:41Z</dcterms:modified>
</cp:coreProperties>
</file>

<file path=docProps/thumbnail.jpeg>
</file>